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0"/>
  </p:notesMasterIdLst>
  <p:sldIdLst>
    <p:sldId id="256" r:id="rId2"/>
    <p:sldId id="257" r:id="rId3"/>
    <p:sldId id="258" r:id="rId4"/>
    <p:sldId id="341" r:id="rId5"/>
    <p:sldId id="342" r:id="rId6"/>
    <p:sldId id="259" r:id="rId7"/>
    <p:sldId id="260" r:id="rId8"/>
    <p:sldId id="338" r:id="rId9"/>
    <p:sldId id="339" r:id="rId10"/>
    <p:sldId id="340" r:id="rId11"/>
    <p:sldId id="263" r:id="rId12"/>
    <p:sldId id="343" r:id="rId13"/>
    <p:sldId id="344" r:id="rId14"/>
    <p:sldId id="264" r:id="rId15"/>
    <p:sldId id="265" r:id="rId16"/>
    <p:sldId id="266" r:id="rId17"/>
    <p:sldId id="345" r:id="rId18"/>
    <p:sldId id="346" r:id="rId19"/>
    <p:sldId id="267" r:id="rId20"/>
    <p:sldId id="269" r:id="rId21"/>
    <p:sldId id="347" r:id="rId22"/>
    <p:sldId id="268" r:id="rId23"/>
    <p:sldId id="380" r:id="rId24"/>
    <p:sldId id="270" r:id="rId25"/>
    <p:sldId id="348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354" r:id="rId36"/>
    <p:sldId id="362" r:id="rId37"/>
    <p:sldId id="367" r:id="rId38"/>
    <p:sldId id="368" r:id="rId39"/>
    <p:sldId id="280" r:id="rId40"/>
    <p:sldId id="281" r:id="rId41"/>
    <p:sldId id="282" r:id="rId42"/>
    <p:sldId id="355" r:id="rId43"/>
    <p:sldId id="363" r:id="rId44"/>
    <p:sldId id="364" r:id="rId45"/>
    <p:sldId id="370" r:id="rId46"/>
    <p:sldId id="283" r:id="rId47"/>
    <p:sldId id="284" r:id="rId48"/>
    <p:sldId id="285" r:id="rId49"/>
    <p:sldId id="365" r:id="rId50"/>
    <p:sldId id="356" r:id="rId51"/>
    <p:sldId id="366" r:id="rId52"/>
    <p:sldId id="372" r:id="rId53"/>
    <p:sldId id="373" r:id="rId54"/>
    <p:sldId id="286" r:id="rId55"/>
    <p:sldId id="287" r:id="rId56"/>
    <p:sldId id="360" r:id="rId57"/>
    <p:sldId id="288" r:id="rId58"/>
    <p:sldId id="291" r:id="rId59"/>
    <p:sldId id="375" r:id="rId60"/>
    <p:sldId id="357" r:id="rId61"/>
    <p:sldId id="358" r:id="rId62"/>
    <p:sldId id="359" r:id="rId63"/>
    <p:sldId id="376" r:id="rId64"/>
    <p:sldId id="378" r:id="rId65"/>
    <p:sldId id="293" r:id="rId66"/>
    <p:sldId id="381" r:id="rId67"/>
    <p:sldId id="295" r:id="rId68"/>
    <p:sldId id="382" r:id="rId69"/>
    <p:sldId id="301" r:id="rId70"/>
    <p:sldId id="302" r:id="rId71"/>
    <p:sldId id="385" r:id="rId72"/>
    <p:sldId id="387" r:id="rId73"/>
    <p:sldId id="303" r:id="rId74"/>
    <p:sldId id="304" r:id="rId75"/>
    <p:sldId id="305" r:id="rId76"/>
    <p:sldId id="379" r:id="rId77"/>
    <p:sldId id="388" r:id="rId78"/>
    <p:sldId id="361" r:id="rId79"/>
    <p:sldId id="377" r:id="rId80"/>
    <p:sldId id="306" r:id="rId81"/>
    <p:sldId id="307" r:id="rId82"/>
    <p:sldId id="308" r:id="rId83"/>
    <p:sldId id="309" r:id="rId84"/>
    <p:sldId id="310" r:id="rId85"/>
    <p:sldId id="311" r:id="rId86"/>
    <p:sldId id="312" r:id="rId87"/>
    <p:sldId id="313" r:id="rId88"/>
    <p:sldId id="314" r:id="rId89"/>
    <p:sldId id="315" r:id="rId90"/>
    <p:sldId id="316" r:id="rId91"/>
    <p:sldId id="317" r:id="rId92"/>
    <p:sldId id="318" r:id="rId93"/>
    <p:sldId id="324" r:id="rId94"/>
    <p:sldId id="325" r:id="rId95"/>
    <p:sldId id="326" r:id="rId96"/>
    <p:sldId id="327" r:id="rId97"/>
    <p:sldId id="328" r:id="rId98"/>
    <p:sldId id="329" r:id="rId99"/>
    <p:sldId id="330" r:id="rId100"/>
    <p:sldId id="331" r:id="rId101"/>
    <p:sldId id="332" r:id="rId102"/>
    <p:sldId id="333" r:id="rId103"/>
    <p:sldId id="334" r:id="rId104"/>
    <p:sldId id="335" r:id="rId105"/>
    <p:sldId id="336" r:id="rId106"/>
    <p:sldId id="337" r:id="rId107"/>
    <p:sldId id="389" r:id="rId108"/>
    <p:sldId id="353" r:id="rId109"/>
  </p:sldIdLst>
  <p:sldSz cx="9144000" cy="5143500" type="screen16x9"/>
  <p:notesSz cx="9144000" cy="5143500"/>
  <p:embeddedFontLst>
    <p:embeddedFont>
      <p:font typeface="EIREWS+1" panose="020B0604020202020204" charset="0"/>
      <p:regular r:id="rId111"/>
    </p:embeddedFont>
    <p:embeddedFont>
      <p:font typeface="Cambria Math" panose="02040503050406030204" pitchFamily="18" charset="0"/>
      <p:regular r:id="rId112"/>
    </p:embeddedFont>
    <p:embeddedFont>
      <p:font typeface="Edwardian Script ITC" panose="030303020407070D0804" pitchFamily="66" charset="0"/>
      <p:regular r:id="rId113"/>
    </p:embeddedFont>
    <p:embeddedFont>
      <p:font typeface="Consolas" panose="020B0609020204030204" pitchFamily="49" charset="0"/>
      <p:regular r:id="rId114"/>
      <p:bold r:id="rId115"/>
      <p:italic r:id="rId116"/>
      <p:boldItalic r:id="rId117"/>
    </p:embeddedFont>
    <p:embeddedFont>
      <p:font typeface="Georgia" panose="02040502050405020303" pitchFamily="18" charset="0"/>
      <p:regular r:id="rId118"/>
      <p:bold r:id="rId119"/>
      <p:italic r:id="rId120"/>
      <p:boldItalic r:id="rId121"/>
    </p:embeddedFont>
    <p:embeddedFont>
      <p:font typeface="CODPPL+3" panose="020B0604020202020204" charset="0"/>
      <p:regular r:id="rId122"/>
    </p:embeddedFont>
    <p:embeddedFont>
      <p:font typeface="Wingdings 3" panose="05040102010807070707" pitchFamily="18" charset="2"/>
      <p:regular r:id="rId123"/>
    </p:embeddedFont>
    <p:embeddedFont>
      <p:font typeface="Book Antiqua" panose="02040602050305030304" pitchFamily="18" charset="0"/>
      <p:regular r:id="rId124"/>
      <p:bold r:id="rId125"/>
      <p:italic r:id="rId126"/>
      <p:boldItalic r:id="rId127"/>
    </p:embeddedFont>
    <p:embeddedFont>
      <p:font typeface="LMQNTW+Symbol" panose="020B0604020202020204" charset="2"/>
      <p:regular r:id="rId128"/>
    </p:embeddedFont>
    <p:embeddedFont>
      <p:font typeface="Menlo" panose="020B0609030804020204" pitchFamily="49" charset="0"/>
      <p:regular r:id="rId129"/>
    </p:embeddedFont>
    <p:embeddedFont>
      <p:font typeface="Wingdings 2" panose="05020102010507070707" pitchFamily="18" charset="2"/>
      <p:regular r:id="rId130"/>
    </p:embeddedFont>
    <p:embeddedFont>
      <p:font typeface="Constantia" panose="02030602050306030303" pitchFamily="18" charset="0"/>
      <p:regular r:id="rId131"/>
      <p:bold r:id="rId132"/>
      <p:italic r:id="rId133"/>
      <p:boldItalic r:id="rId134"/>
    </p:embeddedFont>
    <p:embeddedFont>
      <p:font typeface="Comic Sans MS" panose="030F0702030302020204" pitchFamily="66" charset="0"/>
      <p:regular r:id="rId135"/>
      <p:bold r:id="rId136"/>
      <p:italic r:id="rId137"/>
      <p:boldItalic r:id="rId138"/>
    </p:embeddedFont>
    <p:embeddedFont>
      <p:font typeface="Cambria" panose="02040503050406030204" pitchFamily="18" charset="0"/>
      <p:regular r:id="rId139"/>
      <p:bold r:id="rId140"/>
      <p:italic r:id="rId141"/>
      <p:boldItalic r:id="rId142"/>
    </p:embeddedFont>
    <p:embeddedFont>
      <p:font typeface="Open Sans" panose="020B0606030504020204" pitchFamily="34" charset="0"/>
      <p:regular r:id="rId143"/>
      <p:italic r:id="rId144"/>
    </p:embeddedFont>
    <p:embeddedFont>
      <p:font typeface="Calibri" panose="020F0502020204030204" pitchFamily="34" charset="0"/>
      <p:regular r:id="rId145"/>
      <p:bold r:id="rId146"/>
      <p:italic r:id="rId147"/>
      <p:boldItalic r:id="rId148"/>
    </p:embeddedFont>
    <p:embeddedFont>
      <p:font typeface="FATKBA+Arial Rounded MT Bold" panose="020B0604020202020204" charset="0"/>
      <p:regular r:id="rId149"/>
    </p:embeddedFont>
    <p:embeddedFont>
      <p:font typeface="Brush Script MT" panose="03060802040406070304" pitchFamily="66" charset="0"/>
      <p:italic r:id="rId150"/>
    </p:embeddedFont>
    <p:embeddedFont>
      <p:font typeface="MT Extra" panose="05050102010205020202" pitchFamily="18" charset="2"/>
      <p:regular r:id="rId151"/>
    </p:embeddedFont>
    <p:embeddedFont>
      <p:font typeface="QQTCCH+Wingdings" panose="020B0604020202020204" charset="2"/>
      <p:regular r:id="rId1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30" y="6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7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28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18.fntdata"/><Relationship Id="rId149" Type="http://schemas.openxmlformats.org/officeDocument/2006/relationships/font" Target="fonts/font3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3.fntdata"/><Relationship Id="rId118" Type="http://schemas.openxmlformats.org/officeDocument/2006/relationships/font" Target="fonts/font8.fntdata"/><Relationship Id="rId134" Type="http://schemas.openxmlformats.org/officeDocument/2006/relationships/font" Target="fonts/font24.fntdata"/><Relationship Id="rId139" Type="http://schemas.openxmlformats.org/officeDocument/2006/relationships/font" Target="fonts/font2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40.fntdata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4.fntdata"/><Relationship Id="rId129" Type="http://schemas.openxmlformats.org/officeDocument/2006/relationships/font" Target="fonts/font1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30.fntdata"/><Relationship Id="rId145" Type="http://schemas.openxmlformats.org/officeDocument/2006/relationships/font" Target="fonts/font3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4.fntdata"/><Relationship Id="rId119" Type="http://schemas.openxmlformats.org/officeDocument/2006/relationships/font" Target="fonts/font9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20.fntdata"/><Relationship Id="rId135" Type="http://schemas.openxmlformats.org/officeDocument/2006/relationships/font" Target="fonts/font25.fntdata"/><Relationship Id="rId151" Type="http://schemas.openxmlformats.org/officeDocument/2006/relationships/font" Target="fonts/font41.fntdata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0.fntdata"/><Relationship Id="rId125" Type="http://schemas.openxmlformats.org/officeDocument/2006/relationships/font" Target="fonts/font15.fntdata"/><Relationship Id="rId141" Type="http://schemas.openxmlformats.org/officeDocument/2006/relationships/font" Target="fonts/font31.fntdata"/><Relationship Id="rId146" Type="http://schemas.openxmlformats.org/officeDocument/2006/relationships/font" Target="fonts/font3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font" Target="fonts/font5.fntdata"/><Relationship Id="rId131" Type="http://schemas.openxmlformats.org/officeDocument/2006/relationships/font" Target="fonts/font21.fntdata"/><Relationship Id="rId136" Type="http://schemas.openxmlformats.org/officeDocument/2006/relationships/font" Target="fonts/font2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4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6.fntdata"/><Relationship Id="rId147" Type="http://schemas.openxmlformats.org/officeDocument/2006/relationships/font" Target="fonts/font3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1.fntdata"/><Relationship Id="rId142" Type="http://schemas.openxmlformats.org/officeDocument/2006/relationships/font" Target="fonts/font3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6.fntdata"/><Relationship Id="rId137" Type="http://schemas.openxmlformats.org/officeDocument/2006/relationships/font" Target="fonts/font2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.fntdata"/><Relationship Id="rId132" Type="http://schemas.openxmlformats.org/officeDocument/2006/relationships/font" Target="fonts/font22.fntdata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2.fntdata"/><Relationship Id="rId143" Type="http://schemas.openxmlformats.org/officeDocument/2006/relationships/font" Target="fonts/font33.fntdata"/><Relationship Id="rId148" Type="http://schemas.openxmlformats.org/officeDocument/2006/relationships/font" Target="fonts/font3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font" Target="fonts/font2.fntdata"/><Relationship Id="rId133" Type="http://schemas.openxmlformats.org/officeDocument/2006/relationships/font" Target="fonts/font23.fntdata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3.fntdata"/><Relationship Id="rId144" Type="http://schemas.openxmlformats.org/officeDocument/2006/relationships/font" Target="fonts/font34.fntdata"/><Relationship Id="rId90" Type="http://schemas.openxmlformats.org/officeDocument/2006/relationships/slide" Target="slides/slide8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5D0590-3900-4952-9BA0-12FB3CDB6AA4}" type="datetimeFigureOut">
              <a:rPr lang="en-IN" smtClean="0"/>
              <a:t>31-05-2021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B65BE-E0BA-429B-B128-DAADD08D7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931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261E-8237-4FF6-8949-B0671BE9B9A9}" type="datetime1">
              <a:rPr lang="en-US" smtClean="0"/>
              <a:t>5/31/2021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7666" y="9944862"/>
            <a:ext cx="1737264" cy="276999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6BB96F-CCED-4167-BA20-39AF635CA7FC}" type="datetime1">
              <a:rPr lang="en-US" smtClean="0"/>
              <a:t>5/31/2021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568130" y="9944862"/>
            <a:ext cx="2417063" cy="276999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5438394" y="9944862"/>
            <a:ext cx="1737264" cy="276999"/>
          </a:xfrm>
          <a:ln/>
        </p:spPr>
        <p:txBody>
          <a:bodyPr/>
          <a:lstStyle>
            <a:lvl1pPr>
              <a:defRPr/>
            </a:lvl1pPr>
          </a:lstStyle>
          <a:p>
            <a:fld id="{A6F7EFB7-1E25-45AC-A43E-97A56A72A2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999659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Dr. Sandeep Rathor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FB560-9CB9-4567-8E78-21B1C5378E42}" type="datetime1">
              <a:rPr lang="en-US" smtClean="0"/>
              <a:t>5/31/2021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4.bin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92879" y="179958"/>
            <a:ext cx="1138940" cy="465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||Shri</a:t>
            </a:r>
            <a:r>
              <a:rPr sz="1400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Hari||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0967" y="1749307"/>
            <a:ext cx="5453161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476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27868B"/>
                </a:solidFill>
                <a:latin typeface="Book Antiqua"/>
                <a:cs typeface="Book Antiqua"/>
              </a:rPr>
              <a:t>BCSC0011:</a:t>
            </a:r>
            <a:r>
              <a:rPr sz="3600" spc="-12" dirty="0">
                <a:solidFill>
                  <a:srgbClr val="27868B"/>
                </a:solidFill>
                <a:latin typeface="Book Antiqua"/>
                <a:cs typeface="Book Antiqua"/>
              </a:rPr>
              <a:t> </a:t>
            </a:r>
            <a:r>
              <a:rPr sz="3600" dirty="0">
                <a:solidFill>
                  <a:srgbClr val="27868B"/>
                </a:solidFill>
                <a:latin typeface="Book Antiqua"/>
                <a:cs typeface="Book Antiqua"/>
              </a:rPr>
              <a:t>THEORY</a:t>
            </a:r>
            <a:r>
              <a:rPr sz="3600" spc="-20" dirty="0">
                <a:solidFill>
                  <a:srgbClr val="27868B"/>
                </a:solidFill>
                <a:latin typeface="Book Antiqua"/>
                <a:cs typeface="Book Antiqua"/>
              </a:rPr>
              <a:t> </a:t>
            </a:r>
            <a:r>
              <a:rPr sz="3600" dirty="0">
                <a:solidFill>
                  <a:srgbClr val="27868B"/>
                </a:solidFill>
                <a:latin typeface="Book Antiqua"/>
                <a:cs typeface="Book Antiqua"/>
              </a:rPr>
              <a:t>OF</a:t>
            </a:r>
          </a:p>
          <a:p>
            <a:pPr marL="0" marR="0">
              <a:lnSpc>
                <a:spcPts val="4319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27868B"/>
                </a:solidFill>
                <a:latin typeface="Book Antiqua"/>
                <a:cs typeface="Book Antiqua"/>
              </a:rPr>
              <a:t>AUTOMATA</a:t>
            </a:r>
            <a:r>
              <a:rPr sz="3600" spc="-36" dirty="0">
                <a:solidFill>
                  <a:srgbClr val="27868B"/>
                </a:solidFill>
                <a:latin typeface="Book Antiqua"/>
                <a:cs typeface="Book Antiqua"/>
              </a:rPr>
              <a:t> </a:t>
            </a:r>
            <a:r>
              <a:rPr sz="3600" dirty="0">
                <a:solidFill>
                  <a:srgbClr val="27868B"/>
                </a:solidFill>
                <a:latin typeface="Book Antiqua"/>
                <a:cs typeface="Book Antiqua"/>
              </a:rPr>
              <a:t>&amp; FORMAL</a:t>
            </a:r>
          </a:p>
          <a:p>
            <a:pPr marL="0" marR="0">
              <a:lnSpc>
                <a:spcPts val="4323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27868B"/>
                </a:solidFill>
                <a:latin typeface="Book Antiqua"/>
                <a:cs typeface="Book Antiqua"/>
              </a:rPr>
              <a:t>LANGUAGES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7664" y="3539752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accent6">
                    <a:lumMod val="75000"/>
                  </a:schemeClr>
                </a:solidFill>
              </a:rPr>
              <a:t>(Module-II)</a:t>
            </a:r>
            <a:endParaRPr lang="en-IN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Picture 5" descr="https://media.geeksforgeeks.org/wp-content/uploads/20190227115949/Comsky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131591"/>
            <a:ext cx="3419872" cy="28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 descr="D:\my photo\My phot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52613" y="-7044"/>
            <a:ext cx="1403648" cy="1138635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5724128" y="4227934"/>
            <a:ext cx="331236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Edwardian Script ITC" panose="030303020407070D0804" pitchFamily="66" charset="0"/>
              </a:rPr>
              <a:t>By:</a:t>
            </a:r>
            <a:r>
              <a:rPr lang="en-US" sz="2800" b="1" dirty="0" smtClean="0">
                <a:solidFill>
                  <a:srgbClr val="002060"/>
                </a:solidFill>
                <a:latin typeface="Cambria" pitchFamily="18" charset="0"/>
              </a:rPr>
              <a:t>  </a:t>
            </a:r>
            <a:r>
              <a:rPr lang="en-IN" sz="2800" b="1" dirty="0" err="1">
                <a:solidFill>
                  <a:srgbClr val="FF0000"/>
                </a:solidFill>
                <a:latin typeface="Edwardian Script ITC" panose="030303020407070D0804" pitchFamily="66" charset="0"/>
              </a:rPr>
              <a:t>Dr.</a:t>
            </a:r>
            <a:r>
              <a:rPr lang="en-IN" sz="2800" b="1" dirty="0">
                <a:solidFill>
                  <a:srgbClr val="FF0000"/>
                </a:solidFill>
                <a:latin typeface="Edwardian Script ITC" panose="030303020407070D0804" pitchFamily="66" charset="0"/>
              </a:rPr>
              <a:t> Sandeep Rathor</a:t>
            </a:r>
          </a:p>
          <a:p>
            <a:endParaRPr lang="en-US" sz="1100" b="1" dirty="0">
              <a:solidFill>
                <a:srgbClr val="002060"/>
              </a:solidFill>
              <a:latin typeface="Cambria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2782"/>
            <a:ext cx="1259632" cy="1118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5659-BFF3-47CB-9168-1ABA9DA7AB49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024" y="260343"/>
            <a:ext cx="8370798" cy="4708981"/>
          </a:xfrm>
        </p:spPr>
        <p:txBody>
          <a:bodyPr/>
          <a:lstStyle/>
          <a:p>
            <a:r>
              <a:rPr lang="en-US" b="1" dirty="0"/>
              <a:t>Type-2 grammars</a:t>
            </a:r>
            <a:r>
              <a:rPr lang="en-US" dirty="0"/>
              <a:t> generate context-free languages.</a:t>
            </a:r>
            <a:br>
              <a:rPr lang="en-US" dirty="0"/>
            </a:br>
            <a:r>
              <a:rPr lang="en-US" dirty="0"/>
              <a:t>The productions must be in the form </a:t>
            </a:r>
            <a:r>
              <a:rPr lang="en-US" b="1" dirty="0"/>
              <a:t>A → </a:t>
            </a:r>
            <a:r>
              <a:rPr lang="el-GR" b="1" dirty="0" smtClean="0"/>
              <a:t>α</a:t>
            </a:r>
            <a:r>
              <a:rPr lang="en-US" b="1" dirty="0" smtClean="0"/>
              <a:t>, </a:t>
            </a:r>
            <a:r>
              <a:rPr lang="en-US" dirty="0" smtClean="0"/>
              <a:t>where</a:t>
            </a:r>
            <a:r>
              <a:rPr lang="en-US" dirty="0"/>
              <a:t> </a:t>
            </a:r>
            <a:r>
              <a:rPr lang="en-US" b="1" dirty="0"/>
              <a:t>A ∈ </a:t>
            </a:r>
            <a:r>
              <a:rPr lang="en-IN" b="1" dirty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lang="en-IN" baseline="-25000" dirty="0"/>
              <a:t>N </a:t>
            </a:r>
            <a:r>
              <a:rPr lang="en-US" dirty="0"/>
              <a:t> (Non terminal)</a:t>
            </a:r>
            <a:br>
              <a:rPr lang="en-US" dirty="0"/>
            </a:br>
            <a:r>
              <a:rPr lang="en-US" dirty="0"/>
              <a:t>and </a:t>
            </a:r>
            <a:r>
              <a:rPr lang="el-GR" b="1" dirty="0"/>
              <a:t> α</a:t>
            </a:r>
            <a:r>
              <a:rPr lang="en-US" b="1" dirty="0" smtClean="0"/>
              <a:t> </a:t>
            </a:r>
            <a:r>
              <a:rPr lang="en-US" b="1" dirty="0"/>
              <a:t>∈ </a:t>
            </a:r>
            <a:r>
              <a:rPr lang="en-US" b="1" dirty="0" smtClean="0"/>
              <a:t>(</a:t>
            </a:r>
            <a:r>
              <a:rPr lang="en-IN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lang="en-IN" baseline="-25000" dirty="0" smtClean="0"/>
              <a:t>N</a:t>
            </a:r>
            <a:r>
              <a:rPr lang="en-IN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dirty="0" smtClean="0">
                <a:solidFill>
                  <a:srgbClr val="000000"/>
                </a:solidFill>
                <a:latin typeface="Times New Roman"/>
                <a:cs typeface="Times New Roman"/>
              </a:rPr>
              <a:t>U </a:t>
            </a:r>
            <a:r>
              <a:rPr lang="en-IN" spc="313" dirty="0" smtClean="0">
                <a:solidFill>
                  <a:srgbClr val="000000"/>
                </a:solidFill>
                <a:latin typeface="LMQNTW+Symbol"/>
                <a:cs typeface="LMQNTW+Symbol"/>
              </a:rPr>
              <a:t></a:t>
            </a:r>
            <a:r>
              <a:rPr lang="en-US" b="1" dirty="0" smtClean="0"/>
              <a:t>)*</a:t>
            </a:r>
            <a:r>
              <a:rPr lang="en-US" dirty="0"/>
              <a:t>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It should be type1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Type-3 grammars</a:t>
            </a:r>
            <a:r>
              <a:rPr lang="en-US" dirty="0"/>
              <a:t> generate regular languages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Type-3 </a:t>
            </a:r>
            <a:r>
              <a:rPr lang="en-US" dirty="0"/>
              <a:t>grammars must have a single non-terminal on the left-hand side and a right-hand side consisting of a single terminal or single terminal followed by a single non-terminal.</a:t>
            </a:r>
            <a:br>
              <a:rPr lang="en-US" dirty="0"/>
            </a:br>
            <a:r>
              <a:rPr lang="en-US" dirty="0"/>
              <a:t>The productions must be in the form </a:t>
            </a:r>
            <a:r>
              <a:rPr lang="en-US" b="1" dirty="0"/>
              <a:t>X → a or X → </a:t>
            </a:r>
            <a:r>
              <a:rPr lang="en-US" b="1" dirty="0" err="1"/>
              <a:t>aY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where </a:t>
            </a:r>
            <a:r>
              <a:rPr lang="en-US" b="1" dirty="0"/>
              <a:t>X, Y ∈ </a:t>
            </a:r>
            <a:r>
              <a:rPr lang="en-IN" b="1" dirty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lang="en-IN" baseline="-25000" dirty="0"/>
              <a:t>N </a:t>
            </a:r>
            <a:r>
              <a:rPr lang="en-US" dirty="0" smtClean="0"/>
              <a:t>(</a:t>
            </a:r>
            <a:r>
              <a:rPr lang="en-US" dirty="0"/>
              <a:t>Non terminal)</a:t>
            </a:r>
            <a:br>
              <a:rPr lang="en-US" dirty="0"/>
            </a:br>
            <a:r>
              <a:rPr lang="en-US" dirty="0"/>
              <a:t>and </a:t>
            </a:r>
            <a:r>
              <a:rPr lang="en-US" b="1" dirty="0"/>
              <a:t>a ∈ </a:t>
            </a:r>
            <a:r>
              <a:rPr lang="en-IN" spc="313" dirty="0">
                <a:solidFill>
                  <a:srgbClr val="000000"/>
                </a:solidFill>
                <a:latin typeface="LMQNTW+Symbol"/>
                <a:cs typeface="LMQNTW+Symbol"/>
              </a:rPr>
              <a:t> </a:t>
            </a:r>
            <a:r>
              <a:rPr lang="en-US" dirty="0"/>
              <a:t> (Terminal)</a:t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596336" y="123478"/>
            <a:ext cx="1296387" cy="1477328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 →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→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→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aX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→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→ ε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164288" y="2787774"/>
            <a:ext cx="1800200" cy="92333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→ ε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→ a |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aY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 → b </a:t>
            </a:r>
            <a:endParaRPr kumimoji="0" lang="en-US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03329-927C-4EE9-8EA6-43EA0E2DBCE5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7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5137" y="473610"/>
            <a:ext cx="8748785" cy="38222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Construct</a:t>
            </a:r>
            <a:r>
              <a:rPr sz="24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 context-free</a:t>
            </a:r>
            <a:r>
              <a:rPr sz="2400" spc="-2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grammar</a:t>
            </a:r>
            <a:r>
              <a:rPr sz="24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G which accepts L(N),</a:t>
            </a:r>
          </a:p>
          <a:p>
            <a:pPr marL="0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where</a:t>
            </a:r>
          </a:p>
          <a:p>
            <a:pPr marL="951001" marR="0">
              <a:lnSpc>
                <a:spcPts val="2943"/>
              </a:lnSpc>
              <a:spcBef>
                <a:spcPts val="589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N = ({qo,</a:t>
            </a:r>
            <a:r>
              <a:rPr sz="2400" b="1" spc="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q1}, {a. b}, {Zo, Z},</a:t>
            </a:r>
            <a:r>
              <a:rPr sz="2400" b="1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,</a:t>
            </a:r>
            <a:r>
              <a:rPr sz="2400" b="1" spc="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qo, Zo, φ)</a:t>
            </a:r>
          </a:p>
          <a:p>
            <a:pPr marL="0" marR="0">
              <a:lnSpc>
                <a:spcPts val="2940"/>
              </a:lnSpc>
              <a:spcBef>
                <a:spcPts val="58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is given</a:t>
            </a:r>
            <a:r>
              <a:rPr sz="2400" spc="-2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by</a:t>
            </a:r>
          </a:p>
          <a:p>
            <a:pPr marL="0" marR="0">
              <a:lnSpc>
                <a:spcPts val="2943"/>
              </a:lnSpc>
              <a:spcBef>
                <a:spcPts val="588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1.</a:t>
            </a:r>
            <a:r>
              <a:rPr sz="2400" spc="134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(qo, b, Zo)</a:t>
            </a:r>
            <a:r>
              <a:rPr sz="2400" spc="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{(qo, ZZo)}</a:t>
            </a:r>
          </a:p>
          <a:p>
            <a:pPr marL="0" marR="0">
              <a:lnSpc>
                <a:spcPts val="2940"/>
              </a:lnSpc>
              <a:spcBef>
                <a:spcPts val="53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2.</a:t>
            </a:r>
            <a:r>
              <a:rPr sz="2400" spc="102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(qo, ε, Zo) 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{(qo, ε)}</a:t>
            </a:r>
          </a:p>
          <a:p>
            <a:pPr marL="0" marR="0">
              <a:lnSpc>
                <a:spcPts val="2940"/>
              </a:lnSpc>
              <a:spcBef>
                <a:spcPts val="58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3.</a:t>
            </a:r>
            <a:r>
              <a:rPr sz="2400" spc="105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(qo, b, Z)</a:t>
            </a:r>
            <a:r>
              <a:rPr sz="24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{(qo, ZZ)}</a:t>
            </a:r>
          </a:p>
          <a:p>
            <a:pPr marL="0" marR="0">
              <a:lnSpc>
                <a:spcPts val="2940"/>
              </a:lnSpc>
              <a:spcBef>
                <a:spcPts val="59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4.</a:t>
            </a:r>
            <a:r>
              <a:rPr sz="2400" spc="10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(qo, a, Z)</a:t>
            </a:r>
            <a:r>
              <a:rPr sz="2400" spc="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{(q1, Z)}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5137" y="3907118"/>
            <a:ext cx="4191000" cy="1272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5.</a:t>
            </a:r>
            <a:r>
              <a:rPr sz="2400" spc="109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(q1, b, Z) 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{(q1,</a:t>
            </a:r>
            <a:r>
              <a:rPr sz="24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ε)}</a:t>
            </a:r>
          </a:p>
          <a:p>
            <a:pPr marL="0" marR="0">
              <a:lnSpc>
                <a:spcPts val="2943"/>
              </a:lnSpc>
              <a:spcBef>
                <a:spcPts val="58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6.</a:t>
            </a:r>
            <a:r>
              <a:rPr sz="2400" spc="1019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(q1, a, Z0) = {(qo, Zo)}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8204-EDE2-46BE-A7CB-F5F0A21F84F6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1240" y="761646"/>
            <a:ext cx="3569406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Let</a:t>
            </a:r>
            <a:r>
              <a:rPr sz="2400" spc="-3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G =</a:t>
            </a:r>
            <a:r>
              <a:rPr sz="2400" spc="-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{V, {a, b}, P, S}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1240" y="1252943"/>
            <a:ext cx="6548560" cy="18674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70C0"/>
                </a:solidFill>
                <a:latin typeface="Wingdings 2"/>
                <a:cs typeface="Wingdings 2"/>
              </a:rPr>
              <a:t></a:t>
            </a:r>
            <a:r>
              <a:rPr sz="2400" spc="44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V</a:t>
            </a:r>
            <a:r>
              <a:rPr sz="2400" b="1" spc="-1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= {S} </a:t>
            </a:r>
            <a:r>
              <a:rPr sz="2400" dirty="0">
                <a:solidFill>
                  <a:srgbClr val="C00000"/>
                </a:solidFill>
                <a:latin typeface="LMQNTW+Symbol"/>
                <a:cs typeface="LMQNTW+Symbol"/>
              </a:rPr>
              <a:t></a:t>
            </a:r>
            <a:r>
              <a:rPr sz="2400" spc="17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{q, z, </a:t>
            </a:r>
            <a:r>
              <a:rPr sz="2400" b="1" spc="14" dirty="0">
                <a:solidFill>
                  <a:srgbClr val="C00000"/>
                </a:solidFill>
                <a:latin typeface="Georgia"/>
                <a:cs typeface="Georgia"/>
              </a:rPr>
              <a:t>q</a:t>
            </a:r>
            <a:r>
              <a:rPr sz="2400" dirty="0">
                <a:solidFill>
                  <a:srgbClr val="C00000"/>
                </a:solidFill>
                <a:latin typeface="LMQNTW+Symbol"/>
                <a:cs typeface="LMQNTW+Symbol"/>
              </a:rPr>
              <a:t>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] | q, </a:t>
            </a:r>
            <a:r>
              <a:rPr sz="2400" b="1" spc="10" dirty="0">
                <a:solidFill>
                  <a:srgbClr val="C00000"/>
                </a:solidFill>
                <a:latin typeface="Georgia"/>
                <a:cs typeface="Georgia"/>
              </a:rPr>
              <a:t>q</a:t>
            </a:r>
            <a:r>
              <a:rPr sz="2400" dirty="0">
                <a:solidFill>
                  <a:srgbClr val="C00000"/>
                </a:solidFill>
                <a:latin typeface="LMQNTW+Symbol"/>
                <a:cs typeface="LMQNTW+Symbol"/>
              </a:rPr>
              <a:t></a:t>
            </a:r>
            <a:r>
              <a:rPr sz="2400" spc="11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Q, z </a:t>
            </a:r>
            <a:r>
              <a:rPr sz="2400" dirty="0">
                <a:solidFill>
                  <a:srgbClr val="C00000"/>
                </a:solidFill>
                <a:latin typeface="LMQNTW+Symbol"/>
                <a:cs typeface="LMQNTW+Symbol"/>
              </a:rPr>
              <a:t></a:t>
            </a:r>
            <a:r>
              <a:rPr sz="2400" spc="17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spc="17" dirty="0">
                <a:solidFill>
                  <a:srgbClr val="C00000"/>
                </a:solidFill>
                <a:latin typeface="LMQNTW+Symbol"/>
                <a:cs typeface="LMQNTW+Symbol"/>
              </a:rPr>
              <a:t>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}</a:t>
            </a:r>
          </a:p>
          <a:p>
            <a:pPr marL="144780" marR="0">
              <a:lnSpc>
                <a:spcPts val="2940"/>
              </a:lnSpc>
              <a:spcBef>
                <a:spcPts val="118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V =</a:t>
            </a:r>
            <a:r>
              <a:rPr sz="24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{S} </a:t>
            </a:r>
            <a:r>
              <a:rPr sz="2400" dirty="0">
                <a:solidFill>
                  <a:srgbClr val="000000"/>
                </a:solidFill>
                <a:latin typeface="LMQNTW+Symbol"/>
                <a:cs typeface="LMQNTW+Symbol"/>
              </a:rPr>
              <a:t></a:t>
            </a:r>
            <a:r>
              <a:rPr sz="2400" spc="-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{[qo, Zo,</a:t>
            </a:r>
            <a:r>
              <a:rPr sz="24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qo], [qo, Zo, q1],</a:t>
            </a:r>
          </a:p>
          <a:p>
            <a:pPr marL="1656537" marR="0">
              <a:lnSpc>
                <a:spcPts val="2729"/>
              </a:lnSpc>
              <a:spcBef>
                <a:spcPts val="135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[qo,</a:t>
            </a:r>
            <a:r>
              <a:rPr sz="24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Z</a:t>
            </a:r>
            <a:r>
              <a:rPr sz="2400" spc="58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, q0],</a:t>
            </a:r>
            <a:r>
              <a:rPr sz="2400" spc="-2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[qo, Z</a:t>
            </a:r>
            <a:r>
              <a:rPr sz="2400" spc="57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, q1],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87777" y="2834921"/>
            <a:ext cx="3826140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[q1,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Zo,</a:t>
            </a:r>
            <a:r>
              <a:rPr sz="24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qo], [q1 , Zo, q1],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87777" y="3353183"/>
            <a:ext cx="3808534" cy="803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[q1,</a:t>
            </a:r>
            <a:r>
              <a:rPr sz="24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Z</a:t>
            </a:r>
            <a:r>
              <a:rPr sz="2400" spc="58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, q0],</a:t>
            </a:r>
            <a:r>
              <a:rPr sz="2400" spc="-2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[q1, Z</a:t>
            </a:r>
            <a:r>
              <a:rPr sz="2400" spc="1156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, q1],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226FE-FF30-4AEA-A051-2F8D365E0303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5137" y="761646"/>
            <a:ext cx="8420857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The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productions in</a:t>
            </a:r>
            <a:r>
              <a:rPr sz="24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P are induced</a:t>
            </a:r>
            <a:r>
              <a:rPr sz="2400" spc="-3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by the</a:t>
            </a:r>
            <a:r>
              <a:rPr sz="24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moves of PDA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5137" y="1771409"/>
            <a:ext cx="5743967" cy="830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70C0"/>
                </a:solidFill>
                <a:latin typeface="Wingdings 2"/>
                <a:cs typeface="Wingdings 2"/>
              </a:rPr>
              <a:t></a:t>
            </a:r>
            <a:r>
              <a:rPr sz="2400" spc="44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Rule 1:</a:t>
            </a:r>
            <a:r>
              <a:rPr sz="2400" b="1" spc="61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S</a:t>
            </a:r>
            <a:r>
              <a:rPr sz="2400" b="1" spc="1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C00000"/>
                </a:solidFill>
                <a:latin typeface="QQTCCH+Wingdings"/>
                <a:cs typeface="QQTCCH+Wingdings"/>
              </a:rPr>
              <a:t></a:t>
            </a:r>
            <a:r>
              <a:rPr sz="2400" spc="12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[q</a:t>
            </a:r>
            <a:r>
              <a:rPr sz="2400" b="1" spc="51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,</a:t>
            </a:r>
            <a:r>
              <a:rPr sz="2400" b="1" spc="17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Z</a:t>
            </a:r>
            <a:r>
              <a:rPr sz="2400" b="1" spc="509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, q]</a:t>
            </a:r>
            <a:r>
              <a:rPr sz="2400" b="1" spc="2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C00000"/>
                </a:solidFill>
                <a:latin typeface="LMQNTW+Symbol"/>
                <a:cs typeface="LMQNTW+Symbol"/>
              </a:rPr>
              <a:t></a:t>
            </a:r>
            <a:r>
              <a:rPr sz="2400" spc="17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q </a:t>
            </a:r>
            <a:r>
              <a:rPr sz="2400" dirty="0">
                <a:solidFill>
                  <a:srgbClr val="C00000"/>
                </a:solidFill>
                <a:latin typeface="LMQNTW+Symbol"/>
                <a:cs typeface="LMQNTW+Symbol"/>
              </a:rPr>
              <a:t></a:t>
            </a:r>
            <a:r>
              <a:rPr sz="2400" spc="17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Q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27552" y="1966656"/>
            <a:ext cx="446921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C00000"/>
                </a:solidFill>
                <a:latin typeface="Georgia"/>
                <a:cs typeface="Georgia"/>
              </a:rPr>
              <a:t>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59428" y="1966656"/>
            <a:ext cx="446921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C00000"/>
                </a:solidFill>
                <a:latin typeface="Georgia"/>
                <a:cs typeface="Georgia"/>
              </a:rPr>
              <a:t>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5137" y="2319133"/>
            <a:ext cx="3912674" cy="1516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9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000000"/>
                </a:solidFill>
                <a:latin typeface="Georgia"/>
                <a:cs typeface="Georgia"/>
              </a:rPr>
              <a:t>1.</a:t>
            </a:r>
            <a:r>
              <a:rPr sz="2800" b="1" spc="58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b="1" dirty="0">
                <a:solidFill>
                  <a:srgbClr val="000000"/>
                </a:solidFill>
                <a:latin typeface="Georgia"/>
                <a:cs typeface="Georgia"/>
              </a:rPr>
              <a:t>S</a:t>
            </a:r>
            <a:r>
              <a:rPr sz="2800" b="1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00"/>
                </a:solidFill>
                <a:latin typeface="Georgia"/>
                <a:cs typeface="Georgia"/>
              </a:rPr>
              <a:t>[q0,</a:t>
            </a:r>
            <a:r>
              <a:rPr sz="2800" b="1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b="1" dirty="0">
                <a:solidFill>
                  <a:srgbClr val="000000"/>
                </a:solidFill>
                <a:latin typeface="Georgia"/>
                <a:cs typeface="Georgia"/>
              </a:rPr>
              <a:t>Z0,</a:t>
            </a:r>
            <a:r>
              <a:rPr sz="2800" b="1" spc="2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b="1" dirty="0">
                <a:solidFill>
                  <a:srgbClr val="000000"/>
                </a:solidFill>
                <a:latin typeface="Georgia"/>
                <a:cs typeface="Georgia"/>
              </a:rPr>
              <a:t>qo]</a:t>
            </a:r>
          </a:p>
          <a:p>
            <a:pPr marL="0" marR="0">
              <a:lnSpc>
                <a:spcPts val="3176"/>
              </a:lnSpc>
              <a:spcBef>
                <a:spcPts val="1333"/>
              </a:spcBef>
              <a:spcAft>
                <a:spcPts val="0"/>
              </a:spcAft>
            </a:pPr>
            <a:r>
              <a:rPr sz="2800" b="1" dirty="0">
                <a:solidFill>
                  <a:srgbClr val="000000"/>
                </a:solidFill>
                <a:latin typeface="Georgia"/>
                <a:cs typeface="Georgia"/>
              </a:rPr>
              <a:t>2.</a:t>
            </a:r>
            <a:r>
              <a:rPr sz="2800" b="1" spc="2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b="1" dirty="0">
                <a:solidFill>
                  <a:srgbClr val="000000"/>
                </a:solidFill>
                <a:latin typeface="Georgia"/>
                <a:cs typeface="Georgia"/>
              </a:rPr>
              <a:t>S</a:t>
            </a:r>
            <a:r>
              <a:rPr sz="2800" b="1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00"/>
                </a:solidFill>
                <a:latin typeface="Georgia"/>
                <a:cs typeface="Georgia"/>
              </a:rPr>
              <a:t>[q0, Z0,</a:t>
            </a:r>
            <a:r>
              <a:rPr sz="2800" b="1" spc="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b="1" dirty="0">
                <a:solidFill>
                  <a:srgbClr val="000000"/>
                </a:solidFill>
                <a:latin typeface="Georgia"/>
                <a:cs typeface="Georgia"/>
              </a:rPr>
              <a:t>q1]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735A-3055-414B-8F8F-ECAE6315C3AF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5137" y="374484"/>
            <a:ext cx="8266769" cy="1425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70C0"/>
                </a:solidFill>
                <a:latin typeface="Wingdings 2"/>
                <a:cs typeface="Wingdings 2"/>
              </a:rPr>
              <a:t></a:t>
            </a:r>
            <a:r>
              <a:rPr sz="2400" spc="44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Rule 2: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</a:t>
            </a:r>
            <a:r>
              <a:rPr sz="2400" b="1" dirty="0">
                <a:solidFill>
                  <a:srgbClr val="FF0000"/>
                </a:solidFill>
                <a:latin typeface="Georgia"/>
                <a:cs typeface="Georgia"/>
              </a:rPr>
              <a:t>q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,</a:t>
            </a:r>
            <a:r>
              <a:rPr sz="24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7030A0"/>
                </a:solidFill>
                <a:latin typeface="Georgia"/>
                <a:cs typeface="Georgia"/>
              </a:rPr>
              <a:t>a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, </a:t>
            </a:r>
            <a:r>
              <a:rPr sz="2400" b="1" dirty="0">
                <a:solidFill>
                  <a:srgbClr val="009999"/>
                </a:solidFill>
                <a:latin typeface="Georgia"/>
                <a:cs typeface="Georgia"/>
              </a:rPr>
              <a:t>z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) 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</a:t>
            </a:r>
            <a:r>
              <a:rPr sz="2400" b="1" dirty="0">
                <a:solidFill>
                  <a:srgbClr val="AB7A22"/>
                </a:solidFill>
                <a:latin typeface="Georgia"/>
                <a:cs typeface="Georgia"/>
              </a:rPr>
              <a:t>q</a:t>
            </a:r>
            <a:r>
              <a:rPr sz="2400" dirty="0">
                <a:solidFill>
                  <a:srgbClr val="AB7A22"/>
                </a:solidFill>
                <a:latin typeface="LMQNTW+Symbol"/>
                <a:cs typeface="LMQNTW+Symbol"/>
              </a:rPr>
              <a:t></a:t>
            </a:r>
            <a:r>
              <a:rPr sz="2400" dirty="0">
                <a:solidFill>
                  <a:srgbClr val="AB7A2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, ε)</a:t>
            </a:r>
            <a:r>
              <a:rPr sz="2400" spc="56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induces</a:t>
            </a:r>
            <a:r>
              <a:rPr sz="2400" spc="-3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[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q,</a:t>
            </a:r>
            <a:r>
              <a:rPr sz="2400" b="1" spc="17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9999"/>
                </a:solidFill>
                <a:latin typeface="Georgia"/>
                <a:cs typeface="Georgia"/>
              </a:rPr>
              <a:t>z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, </a:t>
            </a:r>
            <a:r>
              <a:rPr sz="2400" b="1" dirty="0">
                <a:solidFill>
                  <a:srgbClr val="AB7A22"/>
                </a:solidFill>
                <a:latin typeface="Georgia"/>
                <a:cs typeface="Georgia"/>
              </a:rPr>
              <a:t>q</a:t>
            </a:r>
            <a:r>
              <a:rPr sz="2400" dirty="0">
                <a:solidFill>
                  <a:srgbClr val="AB7A22"/>
                </a:solidFill>
                <a:latin typeface="LMQNTW+Symbol"/>
                <a:cs typeface="LMQNTW+Symbol"/>
              </a:rPr>
              <a:t>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]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400" spc="1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7030A0"/>
                </a:solidFill>
                <a:latin typeface="Georgia"/>
                <a:cs typeface="Georgia"/>
              </a:rPr>
              <a:t>a</a:t>
            </a:r>
          </a:p>
          <a:p>
            <a:pPr marL="0" marR="0">
              <a:lnSpc>
                <a:spcPts val="2940"/>
              </a:lnSpc>
              <a:spcBef>
                <a:spcPts val="1789"/>
              </a:spcBef>
              <a:spcAft>
                <a:spcPts val="0"/>
              </a:spcAft>
            </a:pPr>
            <a:r>
              <a:rPr sz="2400" dirty="0">
                <a:solidFill>
                  <a:srgbClr val="0070C0"/>
                </a:solidFill>
                <a:latin typeface="QQTCCH+Wingdings"/>
                <a:cs typeface="QQTCCH+Wingdings"/>
              </a:rPr>
              <a:t>.</a:t>
            </a:r>
            <a:r>
              <a:rPr sz="2400" spc="1902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(qo, ε, Zo) 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{(qo, ε)}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5137" y="1593073"/>
            <a:ext cx="3822845" cy="2161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9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000000"/>
                </a:solidFill>
                <a:latin typeface="Georgia"/>
                <a:cs typeface="Georgia"/>
              </a:rPr>
              <a:t>3.</a:t>
            </a:r>
            <a:r>
              <a:rPr sz="2800" b="1" spc="2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b="1" dirty="0">
                <a:solidFill>
                  <a:srgbClr val="000000"/>
                </a:solidFill>
                <a:latin typeface="Georgia"/>
                <a:cs typeface="Georgia"/>
              </a:rPr>
              <a:t>[qo, Z0, qo]</a:t>
            </a:r>
            <a:r>
              <a:rPr sz="2800" b="1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800" spc="1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00"/>
                </a:solidFill>
                <a:latin typeface="Georgia"/>
                <a:cs typeface="Georgia"/>
              </a:rPr>
              <a:t>ε</a:t>
            </a:r>
          </a:p>
          <a:p>
            <a:pPr marL="0" marR="0">
              <a:lnSpc>
                <a:spcPts val="2940"/>
              </a:lnSpc>
              <a:spcBef>
                <a:spcPts val="1885"/>
              </a:spcBef>
              <a:spcAft>
                <a:spcPts val="0"/>
              </a:spcAft>
            </a:pPr>
            <a:r>
              <a:rPr sz="2400" dirty="0">
                <a:solidFill>
                  <a:srgbClr val="0070C0"/>
                </a:solidFill>
                <a:latin typeface="QQTCCH+Wingdings"/>
                <a:cs typeface="QQTCCH+Wingdings"/>
              </a:rPr>
              <a:t>.</a:t>
            </a:r>
            <a:r>
              <a:rPr sz="2400" spc="1902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(q1, b, Z) 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{(q1,</a:t>
            </a:r>
            <a:r>
              <a:rPr sz="24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ε)}</a:t>
            </a:r>
          </a:p>
          <a:p>
            <a:pPr marL="0" marR="0">
              <a:lnSpc>
                <a:spcPts val="3176"/>
              </a:lnSpc>
              <a:spcBef>
                <a:spcPts val="1840"/>
              </a:spcBef>
              <a:spcAft>
                <a:spcPts val="0"/>
              </a:spcAft>
            </a:pPr>
            <a:r>
              <a:rPr sz="2800" b="1" dirty="0">
                <a:solidFill>
                  <a:srgbClr val="000000"/>
                </a:solidFill>
                <a:latin typeface="Georgia"/>
                <a:cs typeface="Georgia"/>
              </a:rPr>
              <a:t>4.</a:t>
            </a:r>
            <a:r>
              <a:rPr sz="2800" b="1" spc="16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b="1" dirty="0">
                <a:solidFill>
                  <a:srgbClr val="000000"/>
                </a:solidFill>
                <a:latin typeface="Georgia"/>
                <a:cs typeface="Georgia"/>
              </a:rPr>
              <a:t>[q1, Z,</a:t>
            </a:r>
            <a:r>
              <a:rPr sz="2800" b="1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b="1" dirty="0">
                <a:solidFill>
                  <a:srgbClr val="000000"/>
                </a:solidFill>
                <a:latin typeface="Georgia"/>
                <a:cs typeface="Georgia"/>
              </a:rPr>
              <a:t>q1]</a:t>
            </a:r>
            <a:r>
              <a:rPr sz="2800" b="1" spc="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00"/>
                </a:solidFill>
                <a:latin typeface="Georgia"/>
                <a:cs typeface="Georgia"/>
              </a:rPr>
              <a:t>b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72F82-C231-49E1-9E5F-5692EA6964AF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5137" y="230375"/>
            <a:ext cx="7073450" cy="946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70C0"/>
                </a:solidFill>
                <a:latin typeface="Wingdings 2"/>
                <a:cs typeface="Wingdings 2"/>
              </a:rPr>
              <a:t></a:t>
            </a:r>
            <a:r>
              <a:rPr sz="2400" spc="44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Rule 3:</a:t>
            </a:r>
            <a:r>
              <a:rPr sz="2400" b="1" spc="5529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800" spc="-15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(q,</a:t>
            </a:r>
            <a:r>
              <a:rPr sz="2800" spc="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a, </a:t>
            </a:r>
            <a:r>
              <a:rPr sz="2800" spc="-12" dirty="0">
                <a:solidFill>
                  <a:srgbClr val="000000"/>
                </a:solidFill>
                <a:latin typeface="Georgia"/>
                <a:cs typeface="Georgia"/>
              </a:rPr>
              <a:t>z)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 = (q</a:t>
            </a:r>
            <a:r>
              <a:rPr sz="2800" spc="12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, z</a:t>
            </a:r>
            <a:r>
              <a:rPr sz="2800" spc="12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z</a:t>
            </a:r>
            <a:r>
              <a:rPr sz="2800" spc="103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… z</a:t>
            </a:r>
            <a:r>
              <a:rPr sz="2800" spc="96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961" y="456233"/>
            <a:ext cx="1184743" cy="622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27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000000"/>
                </a:solidFill>
                <a:latin typeface="Georgia"/>
                <a:cs typeface="Georgia"/>
              </a:rPr>
              <a:t>1</a:t>
            </a:r>
            <a:r>
              <a:rPr sz="1850" spc="222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1850" dirty="0">
                <a:solidFill>
                  <a:srgbClr val="000000"/>
                </a:solidFill>
                <a:latin typeface="Georgia"/>
                <a:cs typeface="Georgia"/>
              </a:rPr>
              <a:t>1</a:t>
            </a:r>
            <a:r>
              <a:rPr sz="1850" spc="79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1850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4015" y="456233"/>
            <a:ext cx="561844" cy="622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27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000000"/>
                </a:solidFill>
                <a:latin typeface="Georgia"/>
                <a:cs typeface="Georgia"/>
              </a:rPr>
              <a:t>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7013" y="1084033"/>
            <a:ext cx="8337197" cy="830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3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[q, z, q</a:t>
            </a:r>
            <a:r>
              <a:rPr sz="2400" dirty="0">
                <a:solidFill>
                  <a:srgbClr val="C00000"/>
                </a:solidFill>
                <a:latin typeface="LMQNTW+Symbol"/>
                <a:cs typeface="LMQNTW+Symbol"/>
              </a:rPr>
              <a:t>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]</a:t>
            </a:r>
            <a:r>
              <a:rPr sz="2400" b="1" spc="1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C00000"/>
                </a:solidFill>
                <a:latin typeface="QQTCCH+Wingdings"/>
                <a:cs typeface="QQTCCH+Wingdings"/>
              </a:rPr>
              <a:t></a:t>
            </a:r>
            <a:r>
              <a:rPr sz="2400" spc="12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a [q</a:t>
            </a:r>
            <a:r>
              <a:rPr sz="2400" b="1" spc="178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,</a:t>
            </a:r>
            <a:r>
              <a:rPr sz="2400" b="1" spc="1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z</a:t>
            </a:r>
            <a:r>
              <a:rPr sz="2400" b="1" spc="173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, q</a:t>
            </a:r>
            <a:r>
              <a:rPr sz="2400" b="1" spc="399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]</a:t>
            </a:r>
            <a:r>
              <a:rPr sz="2400" b="1" spc="18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[q</a:t>
            </a:r>
            <a:r>
              <a:rPr sz="2400" b="1" spc="38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, z</a:t>
            </a:r>
            <a:r>
              <a:rPr sz="2400" b="1" spc="39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,</a:t>
            </a:r>
            <a:r>
              <a:rPr sz="2400" b="1" spc="1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q</a:t>
            </a:r>
            <a:r>
              <a:rPr sz="2400" b="1" spc="394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] … [q</a:t>
            </a:r>
            <a:r>
              <a:rPr sz="2400" b="1" spc="1014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,</a:t>
            </a:r>
            <a:r>
              <a:rPr sz="2400" b="1" spc="18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z</a:t>
            </a:r>
            <a:r>
              <a:rPr sz="2400" b="1" spc="101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,</a:t>
            </a:r>
            <a:r>
              <a:rPr sz="2400" b="1" spc="1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q</a:t>
            </a:r>
            <a:r>
              <a:rPr sz="2400" dirty="0">
                <a:solidFill>
                  <a:srgbClr val="C00000"/>
                </a:solidFill>
                <a:latin typeface="LMQNTW+Symbol"/>
                <a:cs typeface="LMQNTW+Symbol"/>
              </a:rPr>
              <a:t>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54628" y="1279306"/>
            <a:ext cx="404216" cy="535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6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C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693540" y="1279306"/>
            <a:ext cx="404216" cy="535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6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C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169028" y="1279306"/>
            <a:ext cx="431970" cy="535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6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C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846065" y="1279306"/>
            <a:ext cx="431970" cy="535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6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C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10885" y="1279306"/>
            <a:ext cx="431970" cy="535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6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C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815329" y="1279306"/>
            <a:ext cx="431573" cy="535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6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854952" y="1279306"/>
            <a:ext cx="510968" cy="535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6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C00000"/>
                </a:solidFill>
                <a:latin typeface="Georgia"/>
                <a:cs typeface="Georgia"/>
              </a:rPr>
              <a:t>m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400543" y="1279306"/>
            <a:ext cx="510968" cy="535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6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C00000"/>
                </a:solidFill>
                <a:latin typeface="Georgia"/>
                <a:cs typeface="Georgia"/>
              </a:rPr>
              <a:t>m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15137" y="1815859"/>
            <a:ext cx="4306521" cy="830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70C0"/>
                </a:solidFill>
                <a:latin typeface="QQTCCH+Wingdings"/>
                <a:cs typeface="QQTCCH+Wingdings"/>
              </a:rPr>
              <a:t>.</a:t>
            </a:r>
            <a:r>
              <a:rPr sz="2400" spc="1026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(qo, b, Zo)</a:t>
            </a:r>
            <a:r>
              <a:rPr sz="2400" spc="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{(qo, ZZo)}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038223" y="2571650"/>
            <a:ext cx="5826664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26"/>
              </a:lnSpc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[q0,</a:t>
            </a:r>
            <a:r>
              <a:rPr sz="2400" spc="-2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 smtClean="0">
                <a:solidFill>
                  <a:srgbClr val="000000"/>
                </a:solidFill>
                <a:latin typeface="Georgia"/>
                <a:cs typeface="Georgia"/>
              </a:rPr>
              <a:t>Z</a:t>
            </a:r>
            <a:r>
              <a:rPr lang="en-IN" sz="2400" dirty="0">
                <a:solidFill>
                  <a:srgbClr val="000000"/>
                </a:solidFill>
                <a:latin typeface="Georgia"/>
                <a:cs typeface="Georgia"/>
              </a:rPr>
              <a:t>o</a:t>
            </a:r>
            <a:r>
              <a:rPr sz="2400" dirty="0" smtClean="0">
                <a:solidFill>
                  <a:srgbClr val="000000"/>
                </a:solidFill>
                <a:latin typeface="Georgia"/>
                <a:cs typeface="Georgia"/>
              </a:rPr>
              <a:t>, </a:t>
            </a:r>
            <a:r>
              <a:rPr sz="2400" dirty="0">
                <a:solidFill>
                  <a:srgbClr val="C00000"/>
                </a:solidFill>
                <a:latin typeface="Wingdings 2"/>
                <a:cs typeface="Wingdings 2"/>
              </a:rPr>
              <a:t></a:t>
            </a:r>
            <a:r>
              <a:rPr sz="2400" spc="-27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]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4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 [q0,</a:t>
            </a:r>
            <a:r>
              <a:rPr sz="24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Z,</a:t>
            </a:r>
            <a:r>
              <a:rPr sz="24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7030A0"/>
                </a:solidFill>
                <a:latin typeface="Wingdings 2"/>
                <a:cs typeface="Wingdings 2"/>
              </a:rPr>
              <a:t></a:t>
            </a:r>
            <a:r>
              <a:rPr sz="2400" spc="-27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] [</a:t>
            </a:r>
            <a:r>
              <a:rPr sz="2400" dirty="0">
                <a:solidFill>
                  <a:srgbClr val="7030A0"/>
                </a:solidFill>
                <a:latin typeface="Wingdings 2"/>
                <a:cs typeface="Wingdings 2"/>
              </a:rPr>
              <a:t>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, Z0,</a:t>
            </a:r>
            <a:r>
              <a:rPr sz="2400" spc="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C00000"/>
                </a:solidFill>
                <a:latin typeface="Wingdings 2"/>
                <a:cs typeface="Wingdings 2"/>
              </a:rPr>
              <a:t>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]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15137" y="3309123"/>
            <a:ext cx="8023359" cy="2217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5.</a:t>
            </a:r>
            <a:r>
              <a:rPr sz="2800" spc="696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[q0, Z0, q0 ] </a:t>
            </a:r>
            <a:r>
              <a:rPr sz="28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8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b</a:t>
            </a:r>
            <a:r>
              <a:rPr sz="28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[q0, Z,</a:t>
            </a:r>
            <a:r>
              <a:rPr sz="28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q0 ] [q0,</a:t>
            </a:r>
            <a:r>
              <a:rPr sz="2800" spc="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Z0, q0]</a:t>
            </a:r>
          </a:p>
          <a:p>
            <a:pPr marL="0" marR="0">
              <a:lnSpc>
                <a:spcPts val="3176"/>
              </a:lnSpc>
              <a:spcBef>
                <a:spcPts val="133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6.</a:t>
            </a:r>
            <a:r>
              <a:rPr sz="2800" spc="586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[q0, Z0, q0 ] </a:t>
            </a:r>
            <a:r>
              <a:rPr sz="28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8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b</a:t>
            </a:r>
            <a:r>
              <a:rPr sz="28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[q0, Z,</a:t>
            </a:r>
            <a:r>
              <a:rPr sz="28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q1 ] [q1, Z0, q0]</a:t>
            </a:r>
          </a:p>
          <a:p>
            <a:pPr marL="0" marR="0">
              <a:lnSpc>
                <a:spcPts val="3179"/>
              </a:lnSpc>
              <a:spcBef>
                <a:spcPts val="182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7.</a:t>
            </a:r>
            <a:r>
              <a:rPr sz="2800" spc="769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[q0, Z0, q1</a:t>
            </a:r>
            <a:r>
              <a:rPr sz="2800" spc="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] </a:t>
            </a:r>
            <a:r>
              <a:rPr sz="28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8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b</a:t>
            </a:r>
            <a:r>
              <a:rPr sz="28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[q0, Z,</a:t>
            </a:r>
            <a:r>
              <a:rPr sz="28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q0 ] [q0, Z0, q1]</a:t>
            </a:r>
          </a:p>
          <a:p>
            <a:pPr marL="0" marR="0">
              <a:lnSpc>
                <a:spcPts val="3176"/>
              </a:lnSpc>
              <a:spcBef>
                <a:spcPts val="183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8.</a:t>
            </a:r>
            <a:r>
              <a:rPr sz="2800" spc="50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[q0, Z0, q1</a:t>
            </a:r>
            <a:r>
              <a:rPr sz="2800" spc="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] </a:t>
            </a:r>
            <a:r>
              <a:rPr sz="28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8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b</a:t>
            </a:r>
            <a:r>
              <a:rPr sz="28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[q0, Z,</a:t>
            </a:r>
            <a:r>
              <a:rPr sz="28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q1 ] [q1,</a:t>
            </a:r>
            <a:r>
              <a:rPr sz="28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Z0, q1]</a:t>
            </a: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58C-FD45-434E-A95A-BAD5FA1F0056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5137" y="596405"/>
            <a:ext cx="7586304" cy="15591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70C0"/>
                </a:solidFill>
                <a:latin typeface="QQTCCH+Wingdings"/>
                <a:cs typeface="QQTCCH+Wingdings"/>
              </a:rPr>
              <a:t>.</a:t>
            </a:r>
            <a:r>
              <a:rPr sz="2400" spc="1026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(qo, b, Z)</a:t>
            </a:r>
            <a:r>
              <a:rPr sz="24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{(qo, ZZ)}</a:t>
            </a:r>
          </a:p>
          <a:p>
            <a:pPr marL="1717573" marR="0">
              <a:lnSpc>
                <a:spcPts val="2726"/>
              </a:lnSpc>
              <a:spcBef>
                <a:spcPts val="3061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[q0,</a:t>
            </a:r>
            <a:r>
              <a:rPr sz="2400" spc="-2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Z, </a:t>
            </a:r>
            <a:r>
              <a:rPr sz="2400" dirty="0">
                <a:solidFill>
                  <a:srgbClr val="C00000"/>
                </a:solidFill>
                <a:latin typeface="Wingdings 2"/>
                <a:cs typeface="Wingdings 2"/>
              </a:rPr>
              <a:t></a:t>
            </a:r>
            <a:r>
              <a:rPr sz="2400" spc="-27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]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4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 [q0,</a:t>
            </a:r>
            <a:r>
              <a:rPr sz="24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Z,</a:t>
            </a:r>
            <a:r>
              <a:rPr sz="24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7030A0"/>
                </a:solidFill>
                <a:latin typeface="Wingdings 2"/>
                <a:cs typeface="Wingdings 2"/>
              </a:rPr>
              <a:t></a:t>
            </a:r>
            <a:r>
              <a:rPr sz="2400" spc="-27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] [</a:t>
            </a:r>
            <a:r>
              <a:rPr sz="2400" dirty="0">
                <a:solidFill>
                  <a:srgbClr val="7030A0"/>
                </a:solidFill>
                <a:latin typeface="Wingdings 2"/>
                <a:cs typeface="Wingdings 2"/>
              </a:rPr>
              <a:t>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, Z,</a:t>
            </a:r>
            <a:r>
              <a:rPr sz="2400" spc="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C00000"/>
                </a:solidFill>
                <a:latin typeface="Wingdings 2"/>
                <a:cs typeface="Wingdings 2"/>
              </a:rPr>
              <a:t>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5137" y="2089389"/>
            <a:ext cx="7588846" cy="2217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9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9.</a:t>
            </a:r>
            <a:r>
              <a:rPr sz="2800" spc="104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[q0, Z,</a:t>
            </a:r>
            <a:r>
              <a:rPr sz="28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q0 ] </a:t>
            </a:r>
            <a:r>
              <a:rPr sz="28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8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b</a:t>
            </a:r>
            <a:r>
              <a:rPr sz="28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[q0, Z,</a:t>
            </a:r>
            <a:r>
              <a:rPr sz="28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q0 ] [q0, Z, q0]</a:t>
            </a:r>
          </a:p>
          <a:p>
            <a:pPr marL="0" marR="0">
              <a:lnSpc>
                <a:spcPts val="3176"/>
              </a:lnSpc>
              <a:spcBef>
                <a:spcPts val="133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10.[q0, Z,</a:t>
            </a:r>
            <a:r>
              <a:rPr sz="28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q0 ] </a:t>
            </a:r>
            <a:r>
              <a:rPr sz="28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8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b</a:t>
            </a:r>
            <a:r>
              <a:rPr sz="28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[q0, Z,</a:t>
            </a:r>
            <a:r>
              <a:rPr sz="2800" spc="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q1 ] [q1,</a:t>
            </a:r>
            <a:r>
              <a:rPr sz="28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Z, q0]</a:t>
            </a:r>
          </a:p>
          <a:p>
            <a:pPr marL="0" marR="0">
              <a:lnSpc>
                <a:spcPts val="3179"/>
              </a:lnSpc>
              <a:spcBef>
                <a:spcPts val="182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11.</a:t>
            </a:r>
            <a:r>
              <a:rPr sz="2800" spc="-226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[q0, Z,</a:t>
            </a:r>
            <a:r>
              <a:rPr sz="28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q1 ] </a:t>
            </a:r>
            <a:r>
              <a:rPr sz="28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8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b [q0, Z, q0 ] [q0, Z,</a:t>
            </a:r>
            <a:r>
              <a:rPr sz="28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q1]</a:t>
            </a:r>
          </a:p>
          <a:p>
            <a:pPr marL="0" marR="0">
              <a:lnSpc>
                <a:spcPts val="3176"/>
              </a:lnSpc>
              <a:spcBef>
                <a:spcPts val="183"/>
              </a:spcBef>
              <a:spcAft>
                <a:spcPts val="0"/>
              </a:spcAft>
            </a:pPr>
            <a:r>
              <a:rPr sz="2800" spc="10" dirty="0">
                <a:solidFill>
                  <a:srgbClr val="000000"/>
                </a:solidFill>
                <a:latin typeface="Georgia"/>
                <a:cs typeface="Georgia"/>
              </a:rPr>
              <a:t>12.[q0,</a:t>
            </a:r>
            <a:r>
              <a:rPr sz="2800" spc="-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Z,</a:t>
            </a:r>
            <a:r>
              <a:rPr sz="28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q1 ] </a:t>
            </a:r>
            <a:r>
              <a:rPr sz="28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8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b [q0, Z, q1</a:t>
            </a:r>
            <a:r>
              <a:rPr sz="2800" spc="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] [q1,</a:t>
            </a:r>
            <a:r>
              <a:rPr sz="28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Z, q1]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98781-C5AE-43AF-B7DE-7842A5ACAB74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5137" y="230645"/>
            <a:ext cx="6772806" cy="1345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70C0"/>
                </a:solidFill>
                <a:latin typeface="QQTCCH+Wingdings"/>
                <a:cs typeface="QQTCCH+Wingdings"/>
              </a:rPr>
              <a:t>.</a:t>
            </a:r>
            <a:r>
              <a:rPr sz="2400" spc="1026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(qo, a, Z)</a:t>
            </a:r>
            <a:r>
              <a:rPr sz="2400" spc="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{(q1, Z)}</a:t>
            </a:r>
          </a:p>
          <a:p>
            <a:pPr marL="2423439" marR="0">
              <a:lnSpc>
                <a:spcPts val="2726"/>
              </a:lnSpc>
              <a:spcBef>
                <a:spcPts val="137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[q0,</a:t>
            </a:r>
            <a:r>
              <a:rPr sz="2400" spc="-2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Z, </a:t>
            </a:r>
            <a:r>
              <a:rPr sz="2400" dirty="0">
                <a:solidFill>
                  <a:srgbClr val="C00000"/>
                </a:solidFill>
                <a:latin typeface="Wingdings 2"/>
                <a:cs typeface="Wingdings 2"/>
              </a:rPr>
              <a:t></a:t>
            </a:r>
            <a:r>
              <a:rPr sz="2400" spc="-27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]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4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 [q1, Z,</a:t>
            </a:r>
            <a:r>
              <a:rPr sz="24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C00000"/>
                </a:solidFill>
                <a:latin typeface="Wingdings 2"/>
                <a:cs typeface="Wingdings 2"/>
              </a:rPr>
              <a:t></a:t>
            </a:r>
            <a:r>
              <a:rPr sz="2400" spc="-27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5137" y="1510168"/>
            <a:ext cx="5467775" cy="1364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13.</a:t>
            </a:r>
            <a:r>
              <a:rPr sz="2800" spc="-119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[q0, Z,</a:t>
            </a:r>
            <a:r>
              <a:rPr sz="28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q0 ] </a:t>
            </a:r>
            <a:r>
              <a:rPr sz="28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8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a [q1, Z,</a:t>
            </a:r>
            <a:r>
              <a:rPr sz="2800" spc="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q0 ]</a:t>
            </a:r>
          </a:p>
          <a:p>
            <a:pPr marL="0" marR="0">
              <a:lnSpc>
                <a:spcPts val="3179"/>
              </a:lnSpc>
              <a:spcBef>
                <a:spcPts val="133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14.[q0,</a:t>
            </a:r>
            <a:r>
              <a:rPr sz="2800" spc="-2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Z,</a:t>
            </a:r>
            <a:r>
              <a:rPr sz="28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q1 ] </a:t>
            </a:r>
            <a:r>
              <a:rPr sz="28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8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a [q1,</a:t>
            </a:r>
            <a:r>
              <a:rPr sz="28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Z, q1 ]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5137" y="2761120"/>
            <a:ext cx="4073425" cy="830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70C0"/>
                </a:solidFill>
                <a:latin typeface="QQTCCH+Wingdings"/>
                <a:cs typeface="QQTCCH+Wingdings"/>
              </a:rPr>
              <a:t>.</a:t>
            </a:r>
            <a:r>
              <a:rPr sz="2400" spc="1097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(q1, a, Z0) = {(qo, Zo)}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51125" y="3303424"/>
            <a:ext cx="4417282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[q1,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Z0, </a:t>
            </a:r>
            <a:r>
              <a:rPr sz="2400" dirty="0">
                <a:solidFill>
                  <a:srgbClr val="C00000"/>
                </a:solidFill>
                <a:latin typeface="Wingdings 2"/>
                <a:cs typeface="Wingdings 2"/>
              </a:rPr>
              <a:t></a:t>
            </a:r>
            <a:r>
              <a:rPr sz="2400" spc="-27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]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4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 [q0,</a:t>
            </a:r>
            <a:r>
              <a:rPr sz="24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Z0, </a:t>
            </a:r>
            <a:r>
              <a:rPr sz="2400" dirty="0">
                <a:solidFill>
                  <a:srgbClr val="C00000"/>
                </a:solidFill>
                <a:latin typeface="Wingdings 2"/>
                <a:cs typeface="Wingdings 2"/>
              </a:rPr>
              <a:t></a:t>
            </a:r>
            <a:r>
              <a:rPr sz="2400" spc="-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5137" y="3827283"/>
            <a:ext cx="5900668" cy="1363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15.</a:t>
            </a:r>
            <a:r>
              <a:rPr sz="2800" spc="-509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[q1,</a:t>
            </a:r>
            <a:r>
              <a:rPr sz="28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Z0, q0 ] </a:t>
            </a:r>
            <a:r>
              <a:rPr sz="28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8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a [q0, Z0, q0 ]</a:t>
            </a:r>
          </a:p>
          <a:p>
            <a:pPr marL="0" marR="0">
              <a:lnSpc>
                <a:spcPts val="3176"/>
              </a:lnSpc>
              <a:spcBef>
                <a:spcPts val="135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16.[q1,</a:t>
            </a:r>
            <a:r>
              <a:rPr sz="2800" spc="-2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Z0, q1 ] </a:t>
            </a:r>
            <a:r>
              <a:rPr sz="28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8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a [q0, Z0, q1</a:t>
            </a:r>
            <a:r>
              <a:rPr sz="28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]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B899-AAE6-4160-BC0E-0AC2CA851BDB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3539" r="10099" b="3920"/>
          <a:stretch/>
        </p:blipFill>
        <p:spPr>
          <a:xfrm rot="5400000">
            <a:off x="1343061" y="-1343059"/>
            <a:ext cx="6457878" cy="9144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71CC92-470B-4D3F-A88F-95EB13EBF987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09021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8" name="Rectangle 2"/>
          <p:cNvSpPr>
            <a:spLocks noChangeArrowheads="1"/>
          </p:cNvSpPr>
          <p:nvPr/>
        </p:nvSpPr>
        <p:spPr bwMode="auto">
          <a:xfrm>
            <a:off x="2228850" y="628650"/>
            <a:ext cx="491490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50" dirty="0"/>
              <a:t>4.	Convert following grammar into CNF: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3657600" y="1085850"/>
          <a:ext cx="1057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Equation" r:id="rId3" imgW="1409400" imgH="825480" progId="Equation.DSMT4">
                  <p:embed/>
                </p:oleObj>
              </mc:Choice>
              <mc:Fallback>
                <p:oleObj name="Equation" r:id="rId3" imgW="1409400" imgH="825480" progId="Equation.DSMT4">
                  <p:embed/>
                  <p:pic>
                    <p:nvPicPr>
                      <p:cNvPr id="153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085850"/>
                        <a:ext cx="1057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9" name="Rectangle 4"/>
          <p:cNvSpPr>
            <a:spLocks noChangeArrowheads="1"/>
          </p:cNvSpPr>
          <p:nvPr/>
        </p:nvSpPr>
        <p:spPr bwMode="auto">
          <a:xfrm>
            <a:off x="2286000" y="1828800"/>
            <a:ext cx="491490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50"/>
              <a:t>5.	Convert following grammar to PDA:</a:t>
            </a:r>
          </a:p>
        </p:txBody>
      </p:sp>
      <p:graphicFrame>
        <p:nvGraphicFramePr>
          <p:cNvPr id="15363" name="Object 3"/>
          <p:cNvGraphicFramePr>
            <a:graphicFrameLocks noChangeAspect="1"/>
          </p:cNvGraphicFramePr>
          <p:nvPr/>
        </p:nvGraphicFramePr>
        <p:xfrm>
          <a:off x="3698081" y="2290763"/>
          <a:ext cx="9715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Equation" r:id="rId5" imgW="1295280" imgH="507960" progId="Equation.DSMT4">
                  <p:embed/>
                </p:oleObj>
              </mc:Choice>
              <mc:Fallback>
                <p:oleObj name="Equation" r:id="rId5" imgW="1295280" imgH="507960" progId="Equation.DSMT4">
                  <p:embed/>
                  <p:pic>
                    <p:nvPicPr>
                      <p:cNvPr id="1536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081" y="2290763"/>
                        <a:ext cx="9715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0" name="Rectangle 6"/>
          <p:cNvSpPr>
            <a:spLocks noChangeArrowheads="1"/>
          </p:cNvSpPr>
          <p:nvPr/>
        </p:nvSpPr>
        <p:spPr bwMode="auto">
          <a:xfrm>
            <a:off x="2286000" y="2914650"/>
            <a:ext cx="491490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50" dirty="0"/>
              <a:t>6.	Eliminate Null and Unit production:</a:t>
            </a:r>
          </a:p>
        </p:txBody>
      </p:sp>
      <p:graphicFrame>
        <p:nvGraphicFramePr>
          <p:cNvPr id="15364" name="Object 4"/>
          <p:cNvGraphicFramePr>
            <a:graphicFrameLocks noChangeAspect="1"/>
          </p:cNvGraphicFramePr>
          <p:nvPr/>
        </p:nvGraphicFramePr>
        <p:xfrm>
          <a:off x="3724275" y="3257550"/>
          <a:ext cx="1038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name="Equation" r:id="rId7" imgW="1384200" imgH="825480" progId="Equation.DSMT4">
                  <p:embed/>
                </p:oleObj>
              </mc:Choice>
              <mc:Fallback>
                <p:oleObj name="Equation" r:id="rId7" imgW="1384200" imgH="825480" progId="Equation.DSMT4">
                  <p:embed/>
                  <p:pic>
                    <p:nvPicPr>
                      <p:cNvPr id="153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4275" y="3257550"/>
                        <a:ext cx="103822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9" name="Object 5"/>
          <p:cNvGraphicFramePr>
            <a:graphicFrameLocks noChangeAspect="1"/>
          </p:cNvGraphicFramePr>
          <p:nvPr/>
        </p:nvGraphicFramePr>
        <p:xfrm>
          <a:off x="2128838" y="4119563"/>
          <a:ext cx="16954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Equation" r:id="rId9" imgW="2260440" imgH="1117440" progId="Equation.DSMT4">
                  <p:embed/>
                </p:oleObj>
              </mc:Choice>
              <mc:Fallback>
                <p:oleObj name="Equation" r:id="rId9" imgW="2260440" imgH="1117440" progId="Equation.DSMT4">
                  <p:embed/>
                  <p:pic>
                    <p:nvPicPr>
                      <p:cNvPr id="931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838" y="4119563"/>
                        <a:ext cx="169545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0" name="Object 6"/>
          <p:cNvGraphicFramePr>
            <a:graphicFrameLocks noChangeAspect="1"/>
          </p:cNvGraphicFramePr>
          <p:nvPr/>
        </p:nvGraphicFramePr>
        <p:xfrm>
          <a:off x="5200650" y="4119563"/>
          <a:ext cx="16954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Equation" r:id="rId11" imgW="2260440" imgH="1117440" progId="Equation.DSMT4">
                  <p:embed/>
                </p:oleObj>
              </mc:Choice>
              <mc:Fallback>
                <p:oleObj name="Equation" r:id="rId11" imgW="2260440" imgH="1117440" progId="Equation.DSMT4">
                  <p:embed/>
                  <p:pic>
                    <p:nvPicPr>
                      <p:cNvPr id="931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0650" y="4119563"/>
                        <a:ext cx="169545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9B8BDB1-ADDF-4447-854F-B9017EFA3AAA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758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93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93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0"/>
                                        <p:tgtEl>
                                          <p:spTgt spid="9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3053"/>
            <a:ext cx="9180512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02520" y="393320"/>
            <a:ext cx="7445944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3300" b="1" dirty="0">
                <a:solidFill>
                  <a:srgbClr val="FF0000"/>
                </a:solidFill>
                <a:latin typeface="Georgia"/>
                <a:cs typeface="Georgia"/>
              </a:rPr>
              <a:t>Derivation </a:t>
            </a:r>
            <a:r>
              <a:rPr sz="3300" b="1" dirty="0" smtClean="0">
                <a:solidFill>
                  <a:srgbClr val="FF0000"/>
                </a:solidFill>
                <a:latin typeface="Georgia"/>
                <a:cs typeface="Georgia"/>
              </a:rPr>
              <a:t>Trees</a:t>
            </a:r>
            <a:r>
              <a:rPr lang="en-IN" sz="3300" b="1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lang="en-IN" sz="3300" b="1" dirty="0" smtClean="0">
                <a:solidFill>
                  <a:srgbClr val="FF0000"/>
                </a:solidFill>
                <a:latin typeface="Georgia"/>
                <a:cs typeface="Georgia"/>
              </a:rPr>
              <a:t>or Parse Tree</a:t>
            </a:r>
            <a:endParaRPr sz="3300" b="1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100" y="828762"/>
            <a:ext cx="9557624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9ED155"/>
                </a:solidFill>
                <a:latin typeface="Times New Roman"/>
                <a:cs typeface="Times New Roman"/>
              </a:rPr>
              <a:t>▪</a:t>
            </a:r>
            <a:r>
              <a:rPr sz="2400" spc="1552" dirty="0">
                <a:solidFill>
                  <a:srgbClr val="9ED15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Given</a:t>
            </a:r>
            <a:r>
              <a:rPr sz="2400" spc="24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</a:t>
            </a:r>
            <a:r>
              <a:rPr sz="2400" spc="227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derivable</a:t>
            </a:r>
            <a:r>
              <a:rPr sz="2400" spc="239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string,</a:t>
            </a:r>
            <a:r>
              <a:rPr sz="2400" spc="238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we</a:t>
            </a:r>
            <a:r>
              <a:rPr sz="2400" spc="248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may</a:t>
            </a:r>
            <a:r>
              <a:rPr sz="2400" spc="228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represent</a:t>
            </a:r>
            <a:r>
              <a:rPr sz="2400" spc="251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the</a:t>
            </a:r>
            <a:r>
              <a:rPr sz="2400" spc="23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derivation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7584" y="1137801"/>
            <a:ext cx="4259128" cy="803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by a derivation</a:t>
            </a:r>
            <a:r>
              <a:rPr sz="2400" spc="-2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/ parse</a:t>
            </a:r>
            <a:r>
              <a:rPr sz="2400" spc="14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tree.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9100" y="1540178"/>
            <a:ext cx="8617396" cy="361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9ED155"/>
                </a:solidFill>
                <a:latin typeface="Times New Roman"/>
                <a:cs typeface="Times New Roman"/>
              </a:rPr>
              <a:t>▪</a:t>
            </a:r>
            <a:r>
              <a:rPr sz="2400" spc="1552" dirty="0">
                <a:solidFill>
                  <a:srgbClr val="9ED15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</a:t>
            </a:r>
            <a:r>
              <a:rPr sz="2400" spc="-17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FF0000"/>
                </a:solidFill>
                <a:latin typeface="Georgia"/>
                <a:cs typeface="Georgia"/>
              </a:rPr>
              <a:t>parse tree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is</a:t>
            </a:r>
            <a:r>
              <a:rPr sz="2400" spc="-1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 tree with the following </a:t>
            </a:r>
            <a:r>
              <a:rPr sz="2400" dirty="0" smtClean="0">
                <a:solidFill>
                  <a:srgbClr val="266D78"/>
                </a:solidFill>
                <a:latin typeface="Georgia"/>
                <a:cs typeface="Georgia"/>
              </a:rPr>
              <a:t>properties</a:t>
            </a:r>
            <a:r>
              <a:rPr lang="en-IN" sz="2400" dirty="0" smtClean="0">
                <a:solidFill>
                  <a:srgbClr val="266D78"/>
                </a:solidFill>
                <a:latin typeface="Georgia"/>
                <a:cs typeface="Georgia"/>
              </a:rPr>
              <a:t>:</a:t>
            </a:r>
            <a:endParaRPr sz="2400" dirty="0">
              <a:solidFill>
                <a:srgbClr val="266D78"/>
              </a:solidFill>
              <a:latin typeface="Georgia"/>
              <a:cs typeface="Georgia"/>
            </a:endParaRPr>
          </a:p>
          <a:p>
            <a:pPr marL="800404" marR="0" indent="-342900">
              <a:lnSpc>
                <a:spcPts val="2729"/>
              </a:lnSpc>
              <a:spcBef>
                <a:spcPts val="152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266D78"/>
                </a:solidFill>
                <a:latin typeface="Georgia"/>
                <a:cs typeface="Times New Roman"/>
              </a:rPr>
              <a:t>Every vertex has a label which is a variable or terminal or null (</a:t>
            </a:r>
            <a:r>
              <a:rPr lang="el-GR" sz="2400" i="1" dirty="0" smtClean="0">
                <a:solidFill>
                  <a:srgbClr val="266D78"/>
                </a:solidFill>
                <a:latin typeface="Georgia"/>
                <a:cs typeface="Georgia"/>
              </a:rPr>
              <a:t>λ</a:t>
            </a:r>
            <a:r>
              <a:rPr lang="en-IN" sz="2400" i="1" dirty="0" smtClean="0">
                <a:solidFill>
                  <a:srgbClr val="266D78"/>
                </a:solidFill>
                <a:latin typeface="Georgia"/>
                <a:cs typeface="Georgia"/>
              </a:rPr>
              <a:t>)</a:t>
            </a:r>
            <a:r>
              <a:rPr lang="en-IN" sz="2400" dirty="0" smtClean="0">
                <a:solidFill>
                  <a:srgbClr val="266D78"/>
                </a:solidFill>
                <a:latin typeface="Georgia"/>
                <a:cs typeface="Times New Roman"/>
              </a:rPr>
              <a:t>.</a:t>
            </a:r>
            <a:endParaRPr lang="en-IN" sz="2400" dirty="0">
              <a:solidFill>
                <a:srgbClr val="266D78"/>
              </a:solidFill>
              <a:latin typeface="Georgia"/>
              <a:cs typeface="Times New Roman"/>
            </a:endParaRPr>
          </a:p>
          <a:p>
            <a:pPr marL="800404" marR="0" indent="-342900">
              <a:lnSpc>
                <a:spcPts val="2729"/>
              </a:lnSpc>
              <a:spcBef>
                <a:spcPts val="152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400" spc="-14" dirty="0" smtClean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lang="en-IN" sz="2400" spc="-14" dirty="0" smtClean="0">
                <a:solidFill>
                  <a:srgbClr val="266D78"/>
                </a:solidFill>
                <a:latin typeface="Georgia"/>
                <a:cs typeface="Georgia"/>
              </a:rPr>
              <a:t>T</a:t>
            </a:r>
            <a:r>
              <a:rPr sz="2400" dirty="0" smtClean="0">
                <a:solidFill>
                  <a:srgbClr val="266D78"/>
                </a:solidFill>
                <a:latin typeface="Georgia"/>
                <a:cs typeface="Georgia"/>
              </a:rPr>
              <a:t>he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root</a:t>
            </a:r>
            <a:r>
              <a:rPr sz="2400" spc="1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node</a:t>
            </a:r>
            <a:r>
              <a:rPr sz="2400" spc="-14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is</a:t>
            </a:r>
            <a:r>
              <a:rPr sz="2400" spc="-12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the start symbol</a:t>
            </a:r>
            <a:r>
              <a:rPr sz="2400" spc="27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S</a:t>
            </a:r>
            <a:r>
              <a:rPr sz="2400" dirty="0" smtClean="0">
                <a:solidFill>
                  <a:srgbClr val="266D78"/>
                </a:solidFill>
                <a:latin typeface="Georgia"/>
                <a:cs typeface="Georgia"/>
              </a:rPr>
              <a:t>.</a:t>
            </a:r>
            <a:endParaRPr lang="en-IN" sz="2400" dirty="0" smtClean="0">
              <a:solidFill>
                <a:srgbClr val="266D78"/>
              </a:solidFill>
              <a:latin typeface="Georgia"/>
              <a:cs typeface="Georgia"/>
            </a:endParaRPr>
          </a:p>
          <a:p>
            <a:pPr marL="800404" marR="0" indent="-342900">
              <a:lnSpc>
                <a:spcPts val="2729"/>
              </a:lnSpc>
              <a:spcBef>
                <a:spcPts val="152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266D78"/>
                </a:solidFill>
                <a:latin typeface="Georgia"/>
                <a:cs typeface="Georgia"/>
              </a:rPr>
              <a:t>The label of an internal vertex is a variable.</a:t>
            </a:r>
          </a:p>
          <a:p>
            <a:pPr marL="800404" marR="0" indent="-342900">
              <a:lnSpc>
                <a:spcPts val="2729"/>
              </a:lnSpc>
              <a:spcBef>
                <a:spcPts val="152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266D78"/>
                </a:solidFill>
                <a:latin typeface="Georgia"/>
                <a:cs typeface="Georgia"/>
              </a:rPr>
              <a:t>If the vertices n1,n2,…</a:t>
            </a:r>
            <a:r>
              <a:rPr lang="en-IN" sz="2400" dirty="0" err="1" smtClean="0">
                <a:solidFill>
                  <a:srgbClr val="266D78"/>
                </a:solidFill>
                <a:latin typeface="Georgia"/>
                <a:cs typeface="Georgia"/>
              </a:rPr>
              <a:t>nk</a:t>
            </a:r>
            <a:r>
              <a:rPr lang="en-IN" sz="2400" dirty="0" smtClean="0">
                <a:solidFill>
                  <a:srgbClr val="266D78"/>
                </a:solidFill>
                <a:latin typeface="Georgia"/>
                <a:cs typeface="Georgia"/>
              </a:rPr>
              <a:t> written with labels X1, X2</a:t>
            </a:r>
            <a:r>
              <a:rPr lang="en-IN" sz="2400" dirty="0">
                <a:solidFill>
                  <a:srgbClr val="266D78"/>
                </a:solidFill>
                <a:latin typeface="Georgia"/>
                <a:cs typeface="Georgia"/>
              </a:rPr>
              <a:t>,….,</a:t>
            </a:r>
            <a:r>
              <a:rPr lang="en-IN" sz="2400" dirty="0" err="1" smtClean="0">
                <a:solidFill>
                  <a:srgbClr val="266D78"/>
                </a:solidFill>
                <a:latin typeface="Georgia"/>
                <a:cs typeface="Georgia"/>
              </a:rPr>
              <a:t>Xk</a:t>
            </a:r>
            <a:r>
              <a:rPr lang="en-IN" sz="2400" dirty="0" smtClean="0">
                <a:solidFill>
                  <a:srgbClr val="266D78"/>
                </a:solidFill>
                <a:latin typeface="Georgia"/>
                <a:cs typeface="Georgia"/>
              </a:rPr>
              <a:t> are the sons of vertex n with label A, then A-&gt;X1,X2,…</a:t>
            </a:r>
            <a:r>
              <a:rPr lang="en-IN" sz="2400" dirty="0" err="1" smtClean="0">
                <a:solidFill>
                  <a:srgbClr val="266D78"/>
                </a:solidFill>
                <a:latin typeface="Georgia"/>
                <a:cs typeface="Georgia"/>
              </a:rPr>
              <a:t>Xk</a:t>
            </a:r>
            <a:r>
              <a:rPr lang="en-IN" sz="2400" dirty="0" smtClean="0">
                <a:solidFill>
                  <a:srgbClr val="266D78"/>
                </a:solidFill>
                <a:latin typeface="Georgia"/>
                <a:cs typeface="Georgia"/>
              </a:rPr>
              <a:t> is a production in P.</a:t>
            </a:r>
          </a:p>
          <a:p>
            <a:pPr marL="800404" marR="0" indent="-342900">
              <a:lnSpc>
                <a:spcPts val="2729"/>
              </a:lnSpc>
              <a:spcBef>
                <a:spcPts val="152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266D78"/>
                </a:solidFill>
                <a:latin typeface="Georgia"/>
                <a:cs typeface="Georgia"/>
              </a:rPr>
              <a:t>A vertex n is a leaf if its label is </a:t>
            </a:r>
            <a:r>
              <a:rPr lang="en-IN" sz="2400" dirty="0" smtClean="0">
                <a:solidFill>
                  <a:srgbClr val="FF0000"/>
                </a:solidFill>
                <a:latin typeface="Georgia"/>
                <a:cs typeface="Georgia"/>
              </a:rPr>
              <a:t>a</a:t>
            </a:r>
            <a:r>
              <a:rPr lang="en-US" sz="2400" b="1" dirty="0">
                <a:solidFill>
                  <a:srgbClr val="FF0000"/>
                </a:solidFill>
              </a:rPr>
              <a:t> ∈ </a:t>
            </a:r>
            <a:r>
              <a:rPr lang="el-GR" sz="2400" b="1" dirty="0" smtClean="0">
                <a:solidFill>
                  <a:srgbClr val="FF0000"/>
                </a:solidFill>
                <a:latin typeface="Georgia"/>
                <a:cs typeface="Georgia"/>
              </a:rPr>
              <a:t>Σ</a:t>
            </a:r>
            <a:r>
              <a:rPr lang="en-IN" sz="2400" dirty="0" smtClean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lang="en-IN" sz="2400" dirty="0">
                <a:solidFill>
                  <a:srgbClr val="266D78"/>
                </a:solidFill>
                <a:latin typeface="Georgia"/>
                <a:cs typeface="Georgia"/>
              </a:rPr>
              <a:t>or </a:t>
            </a:r>
            <a:r>
              <a:rPr lang="en-IN" sz="2400" dirty="0" smtClean="0">
                <a:solidFill>
                  <a:srgbClr val="266D78"/>
                </a:solidFill>
                <a:latin typeface="Georgia"/>
                <a:cs typeface="Georgia"/>
              </a:rPr>
              <a:t>null.</a:t>
            </a:r>
            <a:endParaRPr lang="en-IN" sz="2400" dirty="0">
              <a:solidFill>
                <a:srgbClr val="266D78"/>
              </a:solidFill>
              <a:latin typeface="Georgia"/>
              <a:cs typeface="Georgia"/>
            </a:endParaRPr>
          </a:p>
          <a:p>
            <a:pPr marL="457504" marR="0">
              <a:lnSpc>
                <a:spcPts val="2729"/>
              </a:lnSpc>
              <a:spcBef>
                <a:spcPts val="152"/>
              </a:spcBef>
              <a:spcAft>
                <a:spcPts val="0"/>
              </a:spcAft>
            </a:pPr>
            <a:endParaRPr sz="2400" dirty="0">
              <a:solidFill>
                <a:srgbClr val="266D78"/>
              </a:solidFill>
              <a:latin typeface="Georgia"/>
              <a:cs typeface="Georgia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FCECC-244F-4242-92CA-BD55150E0316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9ED155"/>
                </a:solidFill>
                <a:latin typeface="Times New Roman"/>
                <a:cs typeface="Times New Roman"/>
              </a:rPr>
              <a:t>▪</a:t>
            </a:r>
            <a:r>
              <a:rPr sz="2400" spc="1552" dirty="0">
                <a:solidFill>
                  <a:srgbClr val="9ED15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Two</a:t>
            </a:r>
            <a:r>
              <a:rPr sz="2400" spc="68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derivations</a:t>
            </a:r>
            <a:r>
              <a:rPr sz="2400" spc="7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are</a:t>
            </a:r>
            <a:r>
              <a:rPr sz="2400" spc="7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equivalent</a:t>
            </a:r>
            <a:r>
              <a:rPr sz="2400" spc="62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if</a:t>
            </a:r>
            <a:r>
              <a:rPr sz="2400" spc="51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they</a:t>
            </a:r>
            <a:r>
              <a:rPr sz="2400" spc="7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have</a:t>
            </a:r>
            <a:r>
              <a:rPr sz="2400" spc="76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the</a:t>
            </a:r>
            <a:r>
              <a:rPr sz="2400" spc="7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same</a:t>
            </a:r>
            <a:r>
              <a:rPr sz="2400" spc="68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 smtClean="0">
                <a:solidFill>
                  <a:srgbClr val="266D78"/>
                </a:solidFill>
                <a:latin typeface="Georgia"/>
                <a:cs typeface="Georgia"/>
              </a:rPr>
              <a:t>parse</a:t>
            </a:r>
            <a:r>
              <a:rPr lang="en-IN" sz="2400" dirty="0" smtClean="0">
                <a:solidFill>
                  <a:srgbClr val="266D78"/>
                </a:solidFill>
                <a:latin typeface="Georgia"/>
                <a:cs typeface="Georgia"/>
              </a:rPr>
              <a:t> tree</a:t>
            </a:r>
            <a:endParaRPr sz="2400" dirty="0">
              <a:solidFill>
                <a:srgbClr val="266D78"/>
              </a:solidFill>
              <a:latin typeface="Georgia"/>
              <a:cs typeface="Georgia"/>
            </a:endParaRPr>
          </a:p>
        </p:txBody>
      </p:sp>
      <p:sp>
        <p:nvSpPr>
          <p:cNvPr id="5" name="object 1"/>
          <p:cNvSpPr/>
          <p:nvPr/>
        </p:nvSpPr>
        <p:spPr>
          <a:xfrm>
            <a:off x="0" y="191192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83568" y="375131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</a:rPr>
              <a:t>Example:</a:t>
            </a:r>
            <a:r>
              <a:rPr lang="en-IN" sz="2800" dirty="0" smtClean="0"/>
              <a:t> Let G=({S,A}, {</a:t>
            </a:r>
            <a:r>
              <a:rPr lang="en-IN" sz="2800" dirty="0" err="1" smtClean="0"/>
              <a:t>a,b</a:t>
            </a:r>
            <a:r>
              <a:rPr lang="en-IN" sz="2800" dirty="0" smtClean="0"/>
              <a:t>}, P, S), where P consists of   S-&gt;</a:t>
            </a:r>
            <a:r>
              <a:rPr lang="en-IN" sz="2800" dirty="0" err="1" smtClean="0"/>
              <a:t>aAS|a|SS</a:t>
            </a:r>
            <a:r>
              <a:rPr lang="en-IN" sz="2800" dirty="0" smtClean="0"/>
              <a:t>,      A-&gt;</a:t>
            </a:r>
            <a:r>
              <a:rPr lang="en-IN" sz="2800" dirty="0" err="1" smtClean="0"/>
              <a:t>SbA|ba</a:t>
            </a:r>
            <a:endParaRPr lang="en-IN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329238"/>
            <a:ext cx="3895800" cy="28674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568" y="4299942"/>
            <a:ext cx="8064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 smtClean="0">
                <a:solidFill>
                  <a:srgbClr val="FF0000"/>
                </a:solidFill>
              </a:rPr>
              <a:t>Note:</a:t>
            </a:r>
            <a:r>
              <a:rPr lang="en-IN" sz="2200" dirty="0" smtClean="0"/>
              <a:t> The yield of a derivation tree is the concatenation of the labels of the leaves without repetition in the left to right ordering</a:t>
            </a:r>
            <a:endParaRPr lang="en-IN" sz="2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CAF2-8B84-4902-82A1-118B7113BC46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2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9ED155"/>
                </a:solidFill>
                <a:latin typeface="Times New Roman"/>
                <a:cs typeface="Times New Roman"/>
              </a:rPr>
              <a:t>▪</a:t>
            </a:r>
            <a:r>
              <a:rPr sz="2400" spc="1552" dirty="0">
                <a:solidFill>
                  <a:srgbClr val="9ED15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Two</a:t>
            </a:r>
            <a:r>
              <a:rPr sz="2400" spc="68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derivations</a:t>
            </a:r>
            <a:r>
              <a:rPr sz="2400" spc="7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are</a:t>
            </a:r>
            <a:r>
              <a:rPr sz="2400" spc="7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equivalent</a:t>
            </a:r>
            <a:r>
              <a:rPr sz="2400" spc="62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if</a:t>
            </a:r>
            <a:r>
              <a:rPr sz="2400" spc="51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they</a:t>
            </a:r>
            <a:r>
              <a:rPr sz="2400" spc="7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have</a:t>
            </a:r>
            <a:r>
              <a:rPr sz="2400" spc="76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the</a:t>
            </a:r>
            <a:r>
              <a:rPr sz="2400" spc="7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same</a:t>
            </a:r>
            <a:r>
              <a:rPr sz="2400" spc="68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 smtClean="0">
                <a:solidFill>
                  <a:srgbClr val="266D78"/>
                </a:solidFill>
                <a:latin typeface="Georgia"/>
                <a:cs typeface="Georgia"/>
              </a:rPr>
              <a:t>parse</a:t>
            </a:r>
            <a:r>
              <a:rPr lang="en-IN" sz="2400" dirty="0" smtClean="0">
                <a:solidFill>
                  <a:srgbClr val="266D78"/>
                </a:solidFill>
                <a:latin typeface="Georgia"/>
                <a:cs typeface="Georgia"/>
              </a:rPr>
              <a:t> tree</a:t>
            </a:r>
            <a:endParaRPr sz="2400" dirty="0">
              <a:solidFill>
                <a:srgbClr val="266D78"/>
              </a:solidFill>
              <a:latin typeface="Georgia"/>
              <a:cs typeface="Georgia"/>
            </a:endParaRPr>
          </a:p>
        </p:txBody>
      </p:sp>
      <p:sp>
        <p:nvSpPr>
          <p:cNvPr id="5" name="object 1"/>
          <p:cNvSpPr/>
          <p:nvPr/>
        </p:nvSpPr>
        <p:spPr>
          <a:xfrm>
            <a:off x="0" y="123478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83568" y="699542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Example:</a:t>
            </a:r>
            <a:r>
              <a:rPr lang="en-IN" dirty="0" smtClean="0"/>
              <a:t> Let G=({S,A}, {</a:t>
            </a:r>
            <a:r>
              <a:rPr lang="en-IN" dirty="0" err="1" smtClean="0"/>
              <a:t>a,b</a:t>
            </a:r>
            <a:r>
              <a:rPr lang="en-IN" dirty="0" smtClean="0"/>
              <a:t>}, P, S), where P consists of   S-&gt;</a:t>
            </a:r>
            <a:r>
              <a:rPr lang="en-IN" dirty="0" err="1" smtClean="0"/>
              <a:t>aAS|a|SS</a:t>
            </a:r>
            <a:r>
              <a:rPr lang="en-IN" dirty="0" smtClean="0"/>
              <a:t>,      A-&gt;</a:t>
            </a:r>
            <a:r>
              <a:rPr lang="en-IN" dirty="0" err="1" smtClean="0"/>
              <a:t>SbA|ba</a:t>
            </a:r>
            <a:r>
              <a:rPr lang="en-IN" dirty="0" smtClean="0"/>
              <a:t>. Find derivation tree for string </a:t>
            </a:r>
            <a:r>
              <a:rPr lang="en-IN" b="1" dirty="0" err="1" smtClean="0"/>
              <a:t>aabaa</a:t>
            </a:r>
            <a:endParaRPr lang="en-IN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644938"/>
            <a:ext cx="3895800" cy="286740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E5138-685C-48A4-B43A-8702D0BE2904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7070" y="138560"/>
            <a:ext cx="3213326" cy="1462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08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339966"/>
                </a:solidFill>
                <a:latin typeface="Georgia"/>
                <a:cs typeface="Georgia"/>
              </a:rPr>
              <a:t>Example of a</a:t>
            </a:r>
          </a:p>
          <a:p>
            <a:pPr marL="0" marR="0">
              <a:lnSpc>
                <a:spcPts val="3411"/>
              </a:lnSpc>
              <a:spcBef>
                <a:spcPts val="191"/>
              </a:spcBef>
              <a:spcAft>
                <a:spcPts val="0"/>
              </a:spcAft>
            </a:pPr>
            <a:r>
              <a:rPr sz="3000" dirty="0">
                <a:solidFill>
                  <a:srgbClr val="339966"/>
                </a:solidFill>
                <a:latin typeface="Georgia"/>
                <a:cs typeface="Georgia"/>
              </a:rPr>
              <a:t>Derivation</a:t>
            </a:r>
            <a:r>
              <a:rPr sz="3000" spc="-15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3000" dirty="0">
                <a:solidFill>
                  <a:srgbClr val="339966"/>
                </a:solidFill>
                <a:latin typeface="Georgia"/>
                <a:cs typeface="Georgia"/>
              </a:rPr>
              <a:t>Tree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337" y="1315874"/>
            <a:ext cx="3827438" cy="1320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9ED155"/>
                </a:solidFill>
                <a:latin typeface="Times New Roman"/>
                <a:cs typeface="Times New Roman"/>
              </a:rPr>
              <a:t>▪</a:t>
            </a:r>
            <a:r>
              <a:rPr sz="2400" spc="1548" dirty="0">
                <a:solidFill>
                  <a:srgbClr val="9ED15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Let</a:t>
            </a:r>
            <a:r>
              <a:rPr sz="2400" spc="-3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the grammar </a:t>
            </a:r>
            <a:r>
              <a:rPr sz="2400" i="1" dirty="0">
                <a:solidFill>
                  <a:srgbClr val="266D78"/>
                </a:solidFill>
                <a:latin typeface="Georgia"/>
                <a:cs typeface="Georgia"/>
              </a:rPr>
              <a:t>G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be</a:t>
            </a:r>
          </a:p>
          <a:p>
            <a:pPr marL="457200" marR="0">
              <a:lnSpc>
                <a:spcPts val="2729"/>
              </a:lnSpc>
              <a:spcBef>
                <a:spcPts val="1390"/>
              </a:spcBef>
              <a:spcAft>
                <a:spcPts val="0"/>
              </a:spcAft>
            </a:pPr>
            <a:r>
              <a:rPr sz="2400" dirty="0">
                <a:solidFill>
                  <a:srgbClr val="9ED155"/>
                </a:solidFill>
                <a:latin typeface="Times New Roman"/>
                <a:cs typeface="Times New Roman"/>
              </a:rPr>
              <a:t>□</a:t>
            </a:r>
            <a:r>
              <a:rPr sz="2400" spc="951" dirty="0">
                <a:solidFill>
                  <a:srgbClr val="9ED155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266D78"/>
                </a:solidFill>
                <a:latin typeface="Georgia"/>
                <a:cs typeface="Georgia"/>
              </a:rPr>
              <a:t>S</a:t>
            </a:r>
            <a:r>
              <a:rPr sz="2400" i="1" spc="-17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Times New Roman"/>
                <a:cs typeface="Times New Roman"/>
              </a:rPr>
              <a:t>→</a:t>
            </a:r>
            <a:r>
              <a:rPr sz="2400" spc="-23" dirty="0">
                <a:solidFill>
                  <a:srgbClr val="266D78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266D78"/>
                </a:solidFill>
                <a:latin typeface="Georgia"/>
                <a:cs typeface="Georgia"/>
              </a:rPr>
              <a:t>AB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8537" y="2350924"/>
            <a:ext cx="2448674" cy="1322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9ED155"/>
                </a:solidFill>
                <a:latin typeface="Times New Roman"/>
                <a:cs typeface="Times New Roman"/>
              </a:rPr>
              <a:t>□</a:t>
            </a:r>
            <a:r>
              <a:rPr sz="2400" spc="951" dirty="0">
                <a:solidFill>
                  <a:srgbClr val="9ED155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266D78"/>
                </a:solidFill>
                <a:latin typeface="Georgia"/>
                <a:cs typeface="Georgia"/>
              </a:rPr>
              <a:t>A</a:t>
            </a:r>
            <a:r>
              <a:rPr sz="2400" i="1" spc="-17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Times New Roman"/>
                <a:cs typeface="Times New Roman"/>
              </a:rPr>
              <a:t>→</a:t>
            </a:r>
            <a:r>
              <a:rPr sz="2400" spc="-23" dirty="0">
                <a:solidFill>
                  <a:srgbClr val="266D78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266D78"/>
                </a:solidFill>
                <a:latin typeface="Georgia"/>
                <a:cs typeface="Georgia"/>
              </a:rPr>
              <a:t>aAb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| </a:t>
            </a:r>
            <a:r>
              <a:rPr sz="2400" i="1" dirty="0">
                <a:solidFill>
                  <a:srgbClr val="266D78"/>
                </a:solidFill>
                <a:latin typeface="Georgia"/>
                <a:cs typeface="Georgia"/>
              </a:rPr>
              <a:t>λ</a:t>
            </a:r>
          </a:p>
          <a:p>
            <a:pPr marL="0" marR="0">
              <a:lnSpc>
                <a:spcPts val="2729"/>
              </a:lnSpc>
              <a:spcBef>
                <a:spcPts val="1352"/>
              </a:spcBef>
              <a:spcAft>
                <a:spcPts val="0"/>
              </a:spcAft>
            </a:pPr>
            <a:r>
              <a:rPr sz="2400" dirty="0">
                <a:solidFill>
                  <a:srgbClr val="9ED155"/>
                </a:solidFill>
                <a:latin typeface="Times New Roman"/>
                <a:cs typeface="Times New Roman"/>
              </a:rPr>
              <a:t>□</a:t>
            </a:r>
            <a:r>
              <a:rPr sz="2400" spc="951" dirty="0">
                <a:solidFill>
                  <a:srgbClr val="9ED155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266D78"/>
                </a:solidFill>
                <a:latin typeface="Georgia"/>
                <a:cs typeface="Georgia"/>
              </a:rPr>
              <a:t>B</a:t>
            </a:r>
            <a:r>
              <a:rPr sz="2400" i="1" spc="-11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Times New Roman"/>
                <a:cs typeface="Times New Roman"/>
              </a:rPr>
              <a:t>→</a:t>
            </a:r>
            <a:r>
              <a:rPr sz="2400" spc="-23" dirty="0">
                <a:solidFill>
                  <a:srgbClr val="266D78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266D78"/>
                </a:solidFill>
                <a:latin typeface="Georgia"/>
                <a:cs typeface="Georgia"/>
              </a:rPr>
              <a:t>bB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| </a:t>
            </a:r>
            <a:r>
              <a:rPr sz="2400" i="1" dirty="0">
                <a:solidFill>
                  <a:srgbClr val="266D78"/>
                </a:solidFill>
                <a:latin typeface="Times New Roman"/>
                <a:cs typeface="Times New Roman"/>
              </a:rPr>
              <a:t>λ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1337" y="3465222"/>
            <a:ext cx="3638041" cy="116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9ED155"/>
                </a:solidFill>
                <a:latin typeface="Times New Roman"/>
                <a:cs typeface="Times New Roman"/>
              </a:rPr>
              <a:t>▪</a:t>
            </a:r>
            <a:r>
              <a:rPr sz="2400" spc="1548" dirty="0">
                <a:solidFill>
                  <a:srgbClr val="9ED15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Let</a:t>
            </a:r>
            <a:r>
              <a:rPr sz="2400" spc="-3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the string</a:t>
            </a:r>
            <a:r>
              <a:rPr sz="2400" spc="-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be </a:t>
            </a:r>
            <a:r>
              <a:rPr sz="2400" i="1" dirty="0">
                <a:solidFill>
                  <a:srgbClr val="266D78"/>
                </a:solidFill>
                <a:latin typeface="Georgia"/>
                <a:cs typeface="Georgia"/>
              </a:rPr>
              <a:t>w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=</a:t>
            </a:r>
          </a:p>
          <a:p>
            <a:pPr marL="381000" marR="0">
              <a:lnSpc>
                <a:spcPts val="2729"/>
              </a:lnSpc>
              <a:spcBef>
                <a:spcPts val="153"/>
              </a:spcBef>
              <a:spcAft>
                <a:spcPts val="0"/>
              </a:spcAft>
            </a:pPr>
            <a:r>
              <a:rPr sz="2400" i="1" dirty="0">
                <a:solidFill>
                  <a:srgbClr val="266D78"/>
                </a:solidFill>
                <a:latin typeface="Georgia"/>
                <a:cs typeface="Georgia"/>
              </a:rPr>
              <a:t>aabbbb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91337" y="4425698"/>
            <a:ext cx="3493144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9ED155"/>
                </a:solidFill>
                <a:latin typeface="Times New Roman"/>
                <a:cs typeface="Times New Roman"/>
              </a:rPr>
              <a:t>▪</a:t>
            </a:r>
            <a:r>
              <a:rPr sz="2400" spc="1548" dirty="0">
                <a:solidFill>
                  <a:srgbClr val="9ED15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Derive</a:t>
            </a:r>
            <a:r>
              <a:rPr sz="2400" spc="-23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the string </a:t>
            </a:r>
            <a:r>
              <a:rPr sz="2400" i="1" dirty="0">
                <a:solidFill>
                  <a:srgbClr val="266D78"/>
                </a:solidFill>
                <a:latin typeface="Georgia"/>
                <a:cs typeface="Georgia"/>
              </a:rPr>
              <a:t>w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08719" y="4738518"/>
            <a:ext cx="34640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9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C27D-8625-40F4-BB78-9322F9095E7E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5137" y="138560"/>
            <a:ext cx="3937405" cy="1462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08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339966"/>
                </a:solidFill>
                <a:latin typeface="Georgia"/>
                <a:cs typeface="Georgia"/>
              </a:rPr>
              <a:t>Now</a:t>
            </a:r>
            <a:r>
              <a:rPr sz="3000" spc="-12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3000" dirty="0">
                <a:solidFill>
                  <a:srgbClr val="339966"/>
                </a:solidFill>
                <a:latin typeface="Georgia"/>
                <a:cs typeface="Georgia"/>
              </a:rPr>
              <a:t>draw the Parse</a:t>
            </a:r>
          </a:p>
          <a:p>
            <a:pPr marL="0" marR="0">
              <a:lnSpc>
                <a:spcPts val="3411"/>
              </a:lnSpc>
              <a:spcBef>
                <a:spcPts val="191"/>
              </a:spcBef>
              <a:spcAft>
                <a:spcPts val="0"/>
              </a:spcAft>
            </a:pPr>
            <a:r>
              <a:rPr sz="3000" dirty="0">
                <a:solidFill>
                  <a:srgbClr val="339966"/>
                </a:solidFill>
                <a:latin typeface="Georgia"/>
                <a:cs typeface="Georgia"/>
              </a:rPr>
              <a:t>Tree</a:t>
            </a:r>
            <a:r>
              <a:rPr sz="3000" spc="-3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3000" dirty="0">
                <a:solidFill>
                  <a:srgbClr val="339966"/>
                </a:solidFill>
                <a:latin typeface="Georgia"/>
                <a:cs typeface="Georgia"/>
              </a:rPr>
              <a:t>of </a:t>
            </a:r>
            <a:r>
              <a:rPr sz="3000" i="1" dirty="0">
                <a:solidFill>
                  <a:srgbClr val="339966"/>
                </a:solidFill>
                <a:latin typeface="Georgia"/>
                <a:cs typeface="Georgia"/>
              </a:rPr>
              <a:t>aabbbb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96255" y="371011"/>
            <a:ext cx="3787096" cy="128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This</a:t>
            </a:r>
            <a:r>
              <a:rPr sz="20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is the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parse</a:t>
            </a:r>
            <a:r>
              <a:rPr sz="20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tree of many</a:t>
            </a:r>
          </a:p>
          <a:p>
            <a:pPr marL="0" marR="0">
              <a:lnSpc>
                <a:spcPts val="2277"/>
              </a:lnSpc>
              <a:spcBef>
                <a:spcPts val="1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different,</a:t>
            </a:r>
            <a:r>
              <a:rPr sz="2000" spc="-2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but equivalent,</a:t>
            </a:r>
          </a:p>
          <a:p>
            <a:pPr marL="0" marR="0">
              <a:lnSpc>
                <a:spcPts val="2277"/>
              </a:lnSpc>
              <a:spcBef>
                <a:spcPts val="12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derivations</a:t>
            </a:r>
            <a:r>
              <a:rPr sz="2000" spc="-2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of </a:t>
            </a:r>
            <a:r>
              <a:rPr sz="2000" i="1" dirty="0">
                <a:solidFill>
                  <a:srgbClr val="000000"/>
                </a:solidFill>
                <a:latin typeface="Georgia"/>
                <a:cs typeface="Georgia"/>
              </a:rPr>
              <a:t>aabbbb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27504" y="1200318"/>
            <a:ext cx="609600" cy="794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96255" y="1590592"/>
            <a:ext cx="1848373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For example,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60399" y="1962572"/>
            <a:ext cx="643383" cy="1591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</a:p>
          <a:p>
            <a:pPr marL="0" marR="0">
              <a:lnSpc>
                <a:spcPts val="2657"/>
              </a:lnSpc>
              <a:spcBef>
                <a:spcPts val="3568"/>
              </a:spcBef>
              <a:spcAft>
                <a:spcPts val="0"/>
              </a:spcAft>
            </a:pP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94304" y="1964096"/>
            <a:ext cx="643383" cy="794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96255" y="2179476"/>
            <a:ext cx="3968263" cy="1302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5"/>
              </a:lnSpc>
              <a:spcBef>
                <a:spcPts val="0"/>
              </a:spcBef>
              <a:spcAft>
                <a:spcPts val="0"/>
              </a:spcAft>
            </a:pPr>
            <a:r>
              <a:rPr sz="2000" i="1" dirty="0">
                <a:solidFill>
                  <a:srgbClr val="000000"/>
                </a:solidFill>
                <a:latin typeface="Georgia"/>
                <a:cs typeface="Georgia"/>
              </a:rPr>
              <a:t>S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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0000"/>
                </a:solidFill>
                <a:latin typeface="Georgia"/>
                <a:cs typeface="Georgia"/>
              </a:rPr>
              <a:t>AB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</a:t>
            </a:r>
            <a:r>
              <a:rPr sz="2000" spc="-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0000"/>
                </a:solidFill>
                <a:latin typeface="Georgia"/>
                <a:cs typeface="Georgia"/>
              </a:rPr>
              <a:t>aAbB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</a:t>
            </a:r>
            <a:r>
              <a:rPr sz="2000" spc="-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0000"/>
                </a:solidFill>
                <a:latin typeface="Georgia"/>
                <a:cs typeface="Georgia"/>
              </a:rPr>
              <a:t>aaAbbB</a:t>
            </a:r>
            <a:r>
              <a:rPr sz="2000" i="1" spc="2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</a:t>
            </a:r>
          </a:p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000" i="1" dirty="0">
                <a:solidFill>
                  <a:srgbClr val="000000"/>
                </a:solidFill>
                <a:latin typeface="Georgia"/>
                <a:cs typeface="Georgia"/>
              </a:rPr>
              <a:t>aabbB</a:t>
            </a:r>
            <a:r>
              <a:rPr sz="2000" i="1" spc="137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</a:t>
            </a:r>
            <a:r>
              <a:rPr sz="2000" spc="-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0000"/>
                </a:solidFill>
                <a:latin typeface="Georgia"/>
                <a:cs typeface="Georgia"/>
              </a:rPr>
              <a:t>aabbbB</a:t>
            </a:r>
            <a:r>
              <a:rPr sz="2000" i="1" spc="3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</a:t>
            </a:r>
          </a:p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000" i="1" dirty="0">
                <a:solidFill>
                  <a:srgbClr val="000000"/>
                </a:solidFill>
                <a:latin typeface="Georgia"/>
                <a:cs typeface="Georgia"/>
              </a:rPr>
              <a:t>aabbbbB</a:t>
            </a:r>
            <a:r>
              <a:rPr sz="2000" i="1" spc="2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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0000"/>
                </a:solidFill>
                <a:latin typeface="Georgia"/>
                <a:cs typeface="Georgia"/>
              </a:rPr>
              <a:t>aabbbb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22199" y="2724555"/>
            <a:ext cx="609752" cy="795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0"/>
              </a:lnSpc>
              <a:spcBef>
                <a:spcPts val="0"/>
              </a:spcBef>
              <a:spcAft>
                <a:spcPts val="0"/>
              </a:spcAft>
            </a:pP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75104" y="2759624"/>
            <a:ext cx="609600" cy="794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829179" y="2759624"/>
            <a:ext cx="609600" cy="794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683508" y="2759624"/>
            <a:ext cx="643383" cy="794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14248" y="3486826"/>
            <a:ext cx="1405383" cy="794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400" i="1" spc="4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914779" y="3521878"/>
            <a:ext cx="609600" cy="794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362578" y="3521878"/>
            <a:ext cx="1421513" cy="794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sz="2400" i="1" spc="43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096255" y="3703475"/>
            <a:ext cx="3843390" cy="1301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8"/>
              </a:lnSpc>
              <a:spcBef>
                <a:spcPts val="0"/>
              </a:spcBef>
              <a:spcAft>
                <a:spcPts val="0"/>
              </a:spcAft>
            </a:pPr>
            <a:r>
              <a:rPr sz="2000" i="1" dirty="0">
                <a:solidFill>
                  <a:srgbClr val="000000"/>
                </a:solidFill>
                <a:latin typeface="Georgia"/>
                <a:cs typeface="Georgia"/>
              </a:rPr>
              <a:t>S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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0000"/>
                </a:solidFill>
                <a:latin typeface="Georgia"/>
                <a:cs typeface="Georgia"/>
              </a:rPr>
              <a:t>AB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</a:t>
            </a:r>
            <a:r>
              <a:rPr sz="2000" spc="-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0000"/>
                </a:solidFill>
                <a:latin typeface="Georgia"/>
                <a:cs typeface="Georgia"/>
              </a:rPr>
              <a:t>AbB</a:t>
            </a:r>
            <a:r>
              <a:rPr sz="2000" i="1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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0000"/>
                </a:solidFill>
                <a:latin typeface="Georgia"/>
                <a:cs typeface="Georgia"/>
              </a:rPr>
              <a:t>AbbB</a:t>
            </a:r>
            <a:r>
              <a:rPr sz="2000" i="1" spc="2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</a:t>
            </a:r>
          </a:p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000" i="1" dirty="0">
                <a:solidFill>
                  <a:srgbClr val="000000"/>
                </a:solidFill>
                <a:latin typeface="Georgia"/>
                <a:cs typeface="Georgia"/>
              </a:rPr>
              <a:t>Abb</a:t>
            </a:r>
            <a:r>
              <a:rPr sz="2000" i="1" spc="48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</a:t>
            </a:r>
            <a:r>
              <a:rPr sz="2000" spc="-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0000"/>
                </a:solidFill>
                <a:latin typeface="Georgia"/>
                <a:cs typeface="Georgia"/>
              </a:rPr>
              <a:t>aAbbb</a:t>
            </a:r>
            <a:r>
              <a:rPr sz="2000" i="1" spc="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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0000"/>
                </a:solidFill>
                <a:latin typeface="Georgia"/>
                <a:cs typeface="Georgia"/>
              </a:rPr>
              <a:t>aaAbbbb</a:t>
            </a:r>
            <a:r>
              <a:rPr sz="2000" i="1" spc="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</a:t>
            </a:r>
          </a:p>
          <a:p>
            <a:pPr marL="0" marR="0">
              <a:lnSpc>
                <a:spcPts val="2277"/>
              </a:lnSpc>
              <a:spcBef>
                <a:spcPts val="60"/>
              </a:spcBef>
              <a:spcAft>
                <a:spcPts val="0"/>
              </a:spcAft>
            </a:pPr>
            <a:r>
              <a:rPr sz="2000" i="1" dirty="0">
                <a:solidFill>
                  <a:srgbClr val="000000"/>
                </a:solidFill>
                <a:latin typeface="Georgia"/>
                <a:cs typeface="Georgia"/>
              </a:rPr>
              <a:t>aabbbb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201033" y="4249182"/>
            <a:ext cx="589210" cy="794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λ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38123" y="4283962"/>
            <a:ext cx="589342" cy="795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0"/>
              </a:lnSpc>
              <a:spcBef>
                <a:spcPts val="0"/>
              </a:spcBef>
              <a:spcAft>
                <a:spcPts val="0"/>
              </a:spcAft>
            </a:pP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λ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10</a:t>
            </a: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F417-E2DC-4188-A52A-64D55A203F57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6930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3528" y="889285"/>
            <a:ext cx="7056024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08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3000" dirty="0" smtClean="0">
                <a:solidFill>
                  <a:srgbClr val="339966"/>
                </a:solidFill>
                <a:latin typeface="Georgia"/>
                <a:cs typeface="Georgia"/>
              </a:rPr>
              <a:t>1. </a:t>
            </a:r>
            <a:r>
              <a:rPr sz="3000" dirty="0" smtClean="0">
                <a:solidFill>
                  <a:srgbClr val="339966"/>
                </a:solidFill>
                <a:latin typeface="Georgia"/>
                <a:cs typeface="Georgia"/>
              </a:rPr>
              <a:t>Leftmost</a:t>
            </a:r>
            <a:r>
              <a:rPr sz="3000" spc="-10" dirty="0" smtClean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3000" dirty="0" smtClean="0">
                <a:solidFill>
                  <a:srgbClr val="339966"/>
                </a:solidFill>
                <a:latin typeface="Georgia"/>
                <a:cs typeface="Georgia"/>
              </a:rPr>
              <a:t>Derivations</a:t>
            </a:r>
            <a:endParaRPr sz="3000" dirty="0">
              <a:solidFill>
                <a:srgbClr val="339966"/>
              </a:solidFill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813" y="1916049"/>
            <a:ext cx="7284681" cy="3295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just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9ED155"/>
                </a:solidFill>
                <a:latin typeface="Times New Roman"/>
                <a:cs typeface="Times New Roman"/>
              </a:rPr>
              <a:t>▪</a:t>
            </a:r>
            <a:r>
              <a:rPr sz="2400" spc="1548" dirty="0">
                <a:solidFill>
                  <a:srgbClr val="9ED15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</a:t>
            </a:r>
            <a:r>
              <a:rPr sz="2400" spc="-17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i="1" dirty="0">
                <a:solidFill>
                  <a:srgbClr val="266D78"/>
                </a:solidFill>
                <a:latin typeface="Georgia"/>
                <a:cs typeface="Georgia"/>
              </a:rPr>
              <a:t>leftmost</a:t>
            </a:r>
            <a:r>
              <a:rPr sz="2400" i="1" spc="2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i="1" dirty="0">
                <a:solidFill>
                  <a:srgbClr val="266D78"/>
                </a:solidFill>
                <a:latin typeface="Georgia"/>
                <a:cs typeface="Georgia"/>
              </a:rPr>
              <a:t>derivation</a:t>
            </a:r>
            <a:r>
              <a:rPr sz="2400" i="1" spc="28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of a string</a:t>
            </a:r>
            <a:r>
              <a:rPr sz="2400" spc="-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is a derivation</a:t>
            </a:r>
            <a:r>
              <a:rPr sz="2400" spc="-2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in</a:t>
            </a:r>
          </a:p>
          <a:p>
            <a:pPr marL="381000" marR="0" algn="just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which each production</a:t>
            </a:r>
            <a:r>
              <a:rPr sz="2400" spc="-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rule is applied to the</a:t>
            </a:r>
          </a:p>
          <a:p>
            <a:pPr marL="381000" marR="0" algn="just">
              <a:lnSpc>
                <a:spcPts val="2726"/>
              </a:lnSpc>
              <a:spcBef>
                <a:spcPts val="155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leftmost</a:t>
            </a:r>
            <a:r>
              <a:rPr sz="2400" spc="-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non terminal</a:t>
            </a:r>
            <a:r>
              <a:rPr sz="2400" spc="-11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in</a:t>
            </a:r>
            <a:r>
              <a:rPr sz="2400" spc="-11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the string</a:t>
            </a:r>
            <a:r>
              <a:rPr sz="2400" dirty="0" smtClean="0">
                <a:solidFill>
                  <a:srgbClr val="266D78"/>
                </a:solidFill>
                <a:latin typeface="Georgia"/>
                <a:cs typeface="Georgia"/>
              </a:rPr>
              <a:t>.</a:t>
            </a:r>
            <a:endParaRPr lang="en-IN" sz="2400" dirty="0" smtClean="0">
              <a:solidFill>
                <a:srgbClr val="266D78"/>
              </a:solidFill>
              <a:latin typeface="Georgia"/>
              <a:cs typeface="Georgia"/>
            </a:endParaRPr>
          </a:p>
          <a:p>
            <a:pPr marL="381000" marR="0" algn="just">
              <a:lnSpc>
                <a:spcPts val="2726"/>
              </a:lnSpc>
              <a:spcBef>
                <a:spcPts val="155"/>
              </a:spcBef>
              <a:spcAft>
                <a:spcPts val="0"/>
              </a:spcAft>
            </a:pPr>
            <a:r>
              <a:rPr lang="en-IN" sz="2400" dirty="0" smtClean="0">
                <a:solidFill>
                  <a:srgbClr val="266D78"/>
                </a:solidFill>
                <a:latin typeface="Georgia"/>
                <a:cs typeface="Georgia"/>
              </a:rPr>
              <a:t>				or</a:t>
            </a:r>
          </a:p>
          <a:p>
            <a:pPr marL="381000" marR="0" algn="just">
              <a:lnSpc>
                <a:spcPts val="2726"/>
              </a:lnSpc>
              <a:spcBef>
                <a:spcPts val="155"/>
              </a:spcBef>
              <a:spcAft>
                <a:spcPts val="0"/>
              </a:spcAft>
            </a:pPr>
            <a:r>
              <a:rPr lang="en-IN" sz="2400" dirty="0" smtClean="0">
                <a:solidFill>
                  <a:srgbClr val="266D78"/>
                </a:solidFill>
                <a:latin typeface="Georgia"/>
                <a:cs typeface="Georgia"/>
              </a:rPr>
              <a:t>A derivation </a:t>
            </a:r>
            <a:r>
              <a:rPr lang="en-IN" sz="2400" dirty="0" smtClean="0">
                <a:solidFill>
                  <a:srgbClr val="FF0000"/>
                </a:solidFill>
                <a:latin typeface="Georgia"/>
                <a:cs typeface="Georgia"/>
              </a:rPr>
              <a:t>A=&gt;w </a:t>
            </a:r>
            <a:r>
              <a:rPr lang="en-IN" sz="2400" dirty="0" smtClean="0">
                <a:solidFill>
                  <a:srgbClr val="266D78"/>
                </a:solidFill>
                <a:latin typeface="Georgia"/>
                <a:cs typeface="Georgia"/>
              </a:rPr>
              <a:t>is called a </a:t>
            </a:r>
            <a:r>
              <a:rPr lang="en-IN" sz="2400" i="1" dirty="0" smtClean="0">
                <a:solidFill>
                  <a:srgbClr val="266D78"/>
                </a:solidFill>
                <a:latin typeface="Georgia"/>
                <a:cs typeface="Georgia"/>
              </a:rPr>
              <a:t>left most derivation </a:t>
            </a:r>
          </a:p>
          <a:p>
            <a:pPr marL="381000" marR="0" algn="just">
              <a:lnSpc>
                <a:spcPts val="2726"/>
              </a:lnSpc>
              <a:spcBef>
                <a:spcPts val="155"/>
              </a:spcBef>
              <a:spcAft>
                <a:spcPts val="0"/>
              </a:spcAft>
            </a:pPr>
            <a:r>
              <a:rPr lang="en-IN" sz="2400" dirty="0" smtClean="0">
                <a:solidFill>
                  <a:srgbClr val="266D78"/>
                </a:solidFill>
                <a:latin typeface="Georgia"/>
                <a:cs typeface="Georgia"/>
              </a:rPr>
              <a:t>(LMD) if we apply a production only to the leftmost variable  at every step.</a:t>
            </a:r>
          </a:p>
          <a:p>
            <a:pPr marL="381000" marR="0" algn="just">
              <a:lnSpc>
                <a:spcPts val="2726"/>
              </a:lnSpc>
              <a:spcBef>
                <a:spcPts val="155"/>
              </a:spcBef>
              <a:spcAft>
                <a:spcPts val="0"/>
              </a:spcAft>
            </a:pPr>
            <a:r>
              <a:rPr lang="en-IN" sz="2400" dirty="0" smtClean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endParaRPr lang="en-IN" sz="2400" dirty="0">
              <a:solidFill>
                <a:srgbClr val="266D78"/>
              </a:solidFill>
              <a:latin typeface="Georgia"/>
              <a:cs typeface="Georgia"/>
            </a:endParaRPr>
          </a:p>
          <a:p>
            <a:pPr marL="381000" marR="0">
              <a:lnSpc>
                <a:spcPts val="2726"/>
              </a:lnSpc>
              <a:spcBef>
                <a:spcPts val="155"/>
              </a:spcBef>
              <a:spcAft>
                <a:spcPts val="0"/>
              </a:spcAft>
            </a:pPr>
            <a:endParaRPr sz="2400" dirty="0">
              <a:solidFill>
                <a:srgbClr val="266D78"/>
              </a:solidFill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55776" y="329183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*</a:t>
            </a:r>
            <a:endParaRPr lang="en-IN" dirty="0"/>
          </a:p>
        </p:txBody>
      </p:sp>
      <p:sp>
        <p:nvSpPr>
          <p:cNvPr id="8" name="object 3"/>
          <p:cNvSpPr txBox="1"/>
          <p:nvPr/>
        </p:nvSpPr>
        <p:spPr>
          <a:xfrm>
            <a:off x="35496" y="43931"/>
            <a:ext cx="8384133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08"/>
              </a:lnSpc>
              <a:spcBef>
                <a:spcPts val="0"/>
              </a:spcBef>
              <a:spcAft>
                <a:spcPts val="0"/>
              </a:spcAft>
            </a:pPr>
            <a:r>
              <a:rPr sz="3100" b="1" dirty="0">
                <a:solidFill>
                  <a:srgbClr val="FF0000"/>
                </a:solidFill>
                <a:latin typeface="Georgia"/>
                <a:cs typeface="Georgia"/>
              </a:rPr>
              <a:t>Leftmost</a:t>
            </a:r>
            <a:r>
              <a:rPr sz="3100" b="1" spc="-1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3100" b="1" dirty="0">
                <a:solidFill>
                  <a:srgbClr val="FF0000"/>
                </a:solidFill>
                <a:latin typeface="Georgia"/>
                <a:cs typeface="Georgia"/>
              </a:rPr>
              <a:t>and Rightmost Derivations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434CA-8A61-4C97-ACF9-7B052267325F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3528" y="627534"/>
            <a:ext cx="7056024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08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3000" dirty="0" smtClean="0">
                <a:solidFill>
                  <a:srgbClr val="339966"/>
                </a:solidFill>
                <a:latin typeface="Georgia"/>
                <a:cs typeface="Georgia"/>
              </a:rPr>
              <a:t>2. </a:t>
            </a:r>
            <a:r>
              <a:rPr sz="3000" dirty="0" smtClean="0">
                <a:solidFill>
                  <a:srgbClr val="339966"/>
                </a:solidFill>
                <a:latin typeface="Georgia"/>
                <a:cs typeface="Georgia"/>
              </a:rPr>
              <a:t>Rightmost </a:t>
            </a:r>
            <a:r>
              <a:rPr sz="3000" dirty="0">
                <a:solidFill>
                  <a:srgbClr val="339966"/>
                </a:solidFill>
                <a:latin typeface="Georgia"/>
                <a:cs typeface="Georgia"/>
              </a:rPr>
              <a:t>Derivations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-16002" y="1503459"/>
            <a:ext cx="7272808" cy="32701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9ED155"/>
                </a:solidFill>
                <a:latin typeface="Times New Roman"/>
                <a:cs typeface="Times New Roman"/>
              </a:rPr>
              <a:t>▪</a:t>
            </a:r>
            <a:r>
              <a:rPr sz="2400" spc="1548" dirty="0">
                <a:solidFill>
                  <a:srgbClr val="9ED15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</a:t>
            </a:r>
            <a:r>
              <a:rPr sz="2400" spc="-17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i="1" dirty="0">
                <a:solidFill>
                  <a:srgbClr val="266D78"/>
                </a:solidFill>
                <a:latin typeface="Georgia"/>
                <a:cs typeface="Georgia"/>
              </a:rPr>
              <a:t>rightmost</a:t>
            </a:r>
            <a:r>
              <a:rPr sz="2400" i="1" spc="23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i="1" dirty="0">
                <a:solidFill>
                  <a:srgbClr val="266D78"/>
                </a:solidFill>
                <a:latin typeface="Georgia"/>
                <a:cs typeface="Georgia"/>
              </a:rPr>
              <a:t>derivation</a:t>
            </a:r>
            <a:r>
              <a:rPr sz="2400" i="1" spc="18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of a string is</a:t>
            </a:r>
            <a:r>
              <a:rPr sz="2400" spc="-18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 derivation</a:t>
            </a:r>
          </a:p>
          <a:p>
            <a:pPr marL="381000" marR="0">
              <a:lnSpc>
                <a:spcPts val="2726"/>
              </a:lnSpc>
              <a:spcBef>
                <a:spcPts val="155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in</a:t>
            </a:r>
            <a:r>
              <a:rPr sz="2400" spc="-23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which each production</a:t>
            </a:r>
            <a:r>
              <a:rPr sz="2400" spc="-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rule is applied to the</a:t>
            </a:r>
          </a:p>
          <a:p>
            <a:pPr marL="381000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rightmost non</a:t>
            </a:r>
            <a:r>
              <a:rPr sz="2400" spc="-17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terminal in</a:t>
            </a:r>
            <a:r>
              <a:rPr sz="2400" spc="-11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the string</a:t>
            </a:r>
            <a:r>
              <a:rPr sz="2400" dirty="0" smtClean="0">
                <a:solidFill>
                  <a:srgbClr val="266D78"/>
                </a:solidFill>
                <a:latin typeface="Georgia"/>
                <a:cs typeface="Georgia"/>
              </a:rPr>
              <a:t>.</a:t>
            </a:r>
            <a:endParaRPr lang="en-IN" sz="2400" dirty="0" smtClean="0">
              <a:solidFill>
                <a:srgbClr val="266D78"/>
              </a:solidFill>
              <a:latin typeface="Georgia"/>
              <a:cs typeface="Georgia"/>
            </a:endParaRPr>
          </a:p>
          <a:p>
            <a:pPr marL="381000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r>
              <a:rPr lang="en-IN" sz="2400" dirty="0" smtClean="0">
                <a:solidFill>
                  <a:srgbClr val="266D78"/>
                </a:solidFill>
                <a:latin typeface="Georgia"/>
                <a:cs typeface="Georgia"/>
              </a:rPr>
              <a:t>				or</a:t>
            </a:r>
            <a:endParaRPr lang="en-IN" sz="2400" dirty="0">
              <a:solidFill>
                <a:srgbClr val="266D78"/>
              </a:solidFill>
              <a:latin typeface="Georgia"/>
              <a:cs typeface="Georgia"/>
            </a:endParaRPr>
          </a:p>
          <a:p>
            <a:pPr marL="381000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endParaRPr lang="en-IN" sz="2400" dirty="0" smtClean="0">
              <a:solidFill>
                <a:srgbClr val="266D78"/>
              </a:solidFill>
              <a:latin typeface="Georgia"/>
              <a:cs typeface="Georgia"/>
            </a:endParaRPr>
          </a:p>
          <a:p>
            <a:pPr marL="381000" marR="0" algn="just">
              <a:lnSpc>
                <a:spcPts val="2726"/>
              </a:lnSpc>
              <a:spcBef>
                <a:spcPts val="155"/>
              </a:spcBef>
              <a:spcAft>
                <a:spcPts val="0"/>
              </a:spcAft>
            </a:pPr>
            <a:r>
              <a:rPr lang="en-IN" sz="2400" dirty="0">
                <a:solidFill>
                  <a:srgbClr val="266D78"/>
                </a:solidFill>
                <a:latin typeface="Georgia"/>
                <a:cs typeface="Georgia"/>
              </a:rPr>
              <a:t>A derivation </a:t>
            </a:r>
            <a:r>
              <a:rPr lang="en-IN" sz="2400" dirty="0">
                <a:solidFill>
                  <a:srgbClr val="FF0000"/>
                </a:solidFill>
                <a:latin typeface="Georgia"/>
                <a:cs typeface="Georgia"/>
              </a:rPr>
              <a:t>A=&gt;w </a:t>
            </a:r>
            <a:r>
              <a:rPr lang="en-IN" sz="2400" dirty="0">
                <a:solidFill>
                  <a:srgbClr val="266D78"/>
                </a:solidFill>
                <a:latin typeface="Georgia"/>
                <a:cs typeface="Georgia"/>
              </a:rPr>
              <a:t>is called a </a:t>
            </a:r>
            <a:r>
              <a:rPr lang="en-IN" sz="2400" i="1" dirty="0" smtClean="0">
                <a:solidFill>
                  <a:srgbClr val="266D78"/>
                </a:solidFill>
                <a:latin typeface="Georgia"/>
                <a:cs typeface="Georgia"/>
              </a:rPr>
              <a:t>rightmost </a:t>
            </a:r>
            <a:r>
              <a:rPr lang="en-IN" sz="2400" i="1" dirty="0">
                <a:solidFill>
                  <a:srgbClr val="266D78"/>
                </a:solidFill>
                <a:latin typeface="Georgia"/>
                <a:cs typeface="Georgia"/>
              </a:rPr>
              <a:t>derivation (</a:t>
            </a:r>
            <a:r>
              <a:rPr lang="en-IN" sz="2400" i="1" dirty="0" smtClean="0">
                <a:solidFill>
                  <a:srgbClr val="266D78"/>
                </a:solidFill>
                <a:latin typeface="Georgia"/>
                <a:cs typeface="Georgia"/>
              </a:rPr>
              <a:t>R</a:t>
            </a:r>
            <a:r>
              <a:rPr lang="en-IN" sz="2400" dirty="0" smtClean="0">
                <a:solidFill>
                  <a:srgbClr val="266D78"/>
                </a:solidFill>
                <a:latin typeface="Georgia"/>
                <a:cs typeface="Georgia"/>
              </a:rPr>
              <a:t>MD</a:t>
            </a:r>
            <a:r>
              <a:rPr lang="en-IN" sz="2400" dirty="0">
                <a:solidFill>
                  <a:srgbClr val="266D78"/>
                </a:solidFill>
                <a:latin typeface="Georgia"/>
                <a:cs typeface="Georgia"/>
              </a:rPr>
              <a:t>) if we apply a production only to the </a:t>
            </a:r>
            <a:r>
              <a:rPr lang="en-IN" sz="2400" dirty="0" smtClean="0">
                <a:solidFill>
                  <a:srgbClr val="266D78"/>
                </a:solidFill>
                <a:latin typeface="Georgia"/>
                <a:cs typeface="Georgia"/>
              </a:rPr>
              <a:t>rightmost </a:t>
            </a:r>
            <a:r>
              <a:rPr lang="en-IN" sz="2400" dirty="0">
                <a:solidFill>
                  <a:srgbClr val="266D78"/>
                </a:solidFill>
                <a:latin typeface="Georgia"/>
                <a:cs typeface="Georgia"/>
              </a:rPr>
              <a:t>variable  at every step.</a:t>
            </a:r>
          </a:p>
          <a:p>
            <a:pPr marL="381000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endParaRPr sz="2400" dirty="0">
              <a:solidFill>
                <a:srgbClr val="266D78"/>
              </a:solidFill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11760" y="313852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*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1403C-6215-417B-9D32-0CA78C7DC4C3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772" y="0"/>
            <a:ext cx="8658830" cy="1154162"/>
          </a:xfrm>
        </p:spPr>
        <p:txBody>
          <a:bodyPr/>
          <a:lstStyle/>
          <a:p>
            <a:r>
              <a:rPr lang="en-IN" sz="2500" dirty="0" smtClean="0"/>
              <a:t>Example: Let G be the grammar S-&gt;0B|1A,  A-&gt;0|0S|1AA,  B-&gt;1|1S|0BB. For the string 00110101, find:</a:t>
            </a:r>
            <a:br>
              <a:rPr lang="en-IN" sz="2500" dirty="0" smtClean="0"/>
            </a:br>
            <a:r>
              <a:rPr lang="en-IN" sz="2500" dirty="0" smtClean="0"/>
              <a:t>a) LMD         b) RMD        c) Derivation Tree or Parse Tree</a:t>
            </a:r>
            <a:endParaRPr lang="en-IN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105679" y="1347614"/>
            <a:ext cx="914501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 smtClean="0"/>
              <a:t>Solution: LMD:  S=&gt;0B=&gt;00</a:t>
            </a:r>
            <a:r>
              <a:rPr lang="en-IN" sz="2100" dirty="0" smtClean="0">
                <a:solidFill>
                  <a:srgbClr val="FF0000"/>
                </a:solidFill>
              </a:rPr>
              <a:t>B</a:t>
            </a:r>
            <a:r>
              <a:rPr lang="en-IN" sz="2100" dirty="0" smtClean="0"/>
              <a:t>B=&gt;001B=&gt;0011S=&gt;00110B=&gt;001101S=&gt;0011010B=&gt;00110101</a:t>
            </a:r>
          </a:p>
          <a:p>
            <a:r>
              <a:rPr lang="en-IN" sz="2100" dirty="0" smtClean="0"/>
              <a:t>RMD: </a:t>
            </a:r>
            <a:r>
              <a:rPr lang="en-IN" sz="2100" dirty="0"/>
              <a:t>S=&gt;0B=&gt;00B</a:t>
            </a:r>
            <a:r>
              <a:rPr lang="en-IN" sz="2100" dirty="0">
                <a:solidFill>
                  <a:srgbClr val="FF0000"/>
                </a:solidFill>
              </a:rPr>
              <a:t>B</a:t>
            </a:r>
            <a:r>
              <a:rPr lang="en-IN" sz="2100" dirty="0"/>
              <a:t>=&gt;</a:t>
            </a:r>
            <a:r>
              <a:rPr lang="en-IN" sz="2100" dirty="0" smtClean="0"/>
              <a:t>00B1</a:t>
            </a:r>
            <a:r>
              <a:rPr lang="en-IN" sz="2100" dirty="0" smtClean="0">
                <a:solidFill>
                  <a:srgbClr val="FF0000"/>
                </a:solidFill>
              </a:rPr>
              <a:t>S</a:t>
            </a:r>
            <a:r>
              <a:rPr lang="en-IN" sz="2100" dirty="0" smtClean="0"/>
              <a:t>=&gt;00B10</a:t>
            </a:r>
            <a:r>
              <a:rPr lang="en-IN" sz="2100" dirty="0" smtClean="0">
                <a:solidFill>
                  <a:srgbClr val="FF0000"/>
                </a:solidFill>
              </a:rPr>
              <a:t>B</a:t>
            </a:r>
            <a:r>
              <a:rPr lang="en-IN" sz="2100" dirty="0" smtClean="0"/>
              <a:t>=&gt;00B101</a:t>
            </a:r>
            <a:r>
              <a:rPr lang="en-IN" sz="2100" dirty="0" smtClean="0">
                <a:solidFill>
                  <a:srgbClr val="FF0000"/>
                </a:solidFill>
              </a:rPr>
              <a:t>S</a:t>
            </a:r>
            <a:r>
              <a:rPr lang="en-IN" sz="2100" dirty="0" smtClean="0"/>
              <a:t>=&gt;00B1010</a:t>
            </a:r>
            <a:r>
              <a:rPr lang="en-IN" sz="2100" dirty="0" smtClean="0">
                <a:solidFill>
                  <a:srgbClr val="FF0000"/>
                </a:solidFill>
              </a:rPr>
              <a:t>B</a:t>
            </a:r>
            <a:r>
              <a:rPr lang="en-IN" sz="2100" dirty="0" smtClean="0"/>
              <a:t>=&gt;00</a:t>
            </a:r>
            <a:r>
              <a:rPr lang="en-IN" sz="2100" dirty="0" smtClean="0">
                <a:solidFill>
                  <a:srgbClr val="FF0000"/>
                </a:solidFill>
              </a:rPr>
              <a:t>B</a:t>
            </a:r>
            <a:r>
              <a:rPr lang="en-IN" sz="2100" dirty="0" smtClean="0"/>
              <a:t>10101=&gt;00110101</a:t>
            </a:r>
            <a:endParaRPr lang="en-IN" sz="2100" dirty="0"/>
          </a:p>
          <a:p>
            <a:r>
              <a:rPr lang="en-IN" sz="2100" dirty="0" smtClean="0"/>
              <a:t>Parse Tree:</a:t>
            </a:r>
            <a:endParaRPr lang="en-IN" sz="2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931790"/>
            <a:ext cx="6048672" cy="208823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E0CA-8E03-41E4-A38A-B68D7812F26E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7070" y="91697"/>
            <a:ext cx="5120087" cy="10044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08"/>
              </a:lnSpc>
              <a:spcBef>
                <a:spcPts val="0"/>
              </a:spcBef>
              <a:spcAft>
                <a:spcPts val="0"/>
              </a:spcAft>
            </a:pPr>
            <a:r>
              <a:rPr sz="3000" b="1" dirty="0">
                <a:solidFill>
                  <a:srgbClr val="339966"/>
                </a:solidFill>
                <a:latin typeface="Georgia"/>
                <a:cs typeface="Georgia"/>
              </a:rPr>
              <a:t>Ambiguous Grammars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9406" y="1108088"/>
            <a:ext cx="7577015" cy="830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688031"/>
                </a:solidFill>
                <a:latin typeface="Wingdings 3"/>
                <a:cs typeface="Wingdings 3"/>
              </a:rPr>
              <a:t></a:t>
            </a:r>
            <a:r>
              <a:rPr sz="2400" spc="-10" dirty="0">
                <a:solidFill>
                  <a:srgbClr val="68803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If</a:t>
            </a:r>
            <a:r>
              <a:rPr sz="2400" spc="-15" dirty="0">
                <a:solidFill>
                  <a:srgbClr val="3333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there exists </a:t>
            </a:r>
            <a:r>
              <a:rPr sz="2400" i="1" dirty="0">
                <a:solidFill>
                  <a:srgbClr val="C00000"/>
                </a:solidFill>
                <a:latin typeface="Georgia"/>
                <a:cs typeface="Georgia"/>
              </a:rPr>
              <a:t>w </a:t>
            </a:r>
            <a:r>
              <a:rPr sz="2400" dirty="0">
                <a:solidFill>
                  <a:srgbClr val="C00000"/>
                </a:solidFill>
                <a:latin typeface="LMQNTW+Symbol"/>
                <a:cs typeface="LMQNTW+Symbol"/>
              </a:rPr>
              <a:t></a:t>
            </a:r>
            <a:r>
              <a:rPr sz="2400" spc="-18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C00000"/>
                </a:solidFill>
                <a:latin typeface="Georgia"/>
                <a:cs typeface="Georgia"/>
              </a:rPr>
              <a:t>L</a:t>
            </a:r>
            <a:r>
              <a:rPr sz="2400" dirty="0">
                <a:solidFill>
                  <a:srgbClr val="C00000"/>
                </a:solidFill>
                <a:latin typeface="Georgia"/>
                <a:cs typeface="Georgia"/>
              </a:rPr>
              <a:t>(</a:t>
            </a:r>
            <a:r>
              <a:rPr sz="2400" i="1" dirty="0">
                <a:solidFill>
                  <a:srgbClr val="C00000"/>
                </a:solidFill>
                <a:latin typeface="Georgia"/>
                <a:cs typeface="Georgia"/>
              </a:rPr>
              <a:t>G</a:t>
            </a:r>
            <a:r>
              <a:rPr sz="2400" dirty="0">
                <a:solidFill>
                  <a:srgbClr val="C00000"/>
                </a:solidFill>
                <a:latin typeface="Georgia"/>
                <a:cs typeface="Georgia"/>
              </a:rPr>
              <a:t>) </a:t>
            </a: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such that </a:t>
            </a:r>
            <a:r>
              <a:rPr sz="2400" i="1" dirty="0">
                <a:solidFill>
                  <a:srgbClr val="333300"/>
                </a:solidFill>
                <a:latin typeface="Georgia"/>
                <a:cs typeface="Georgia"/>
              </a:rPr>
              <a:t>w </a:t>
            </a: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has two</a:t>
            </a:r>
            <a:r>
              <a:rPr sz="2400" spc="10" dirty="0">
                <a:solidFill>
                  <a:srgbClr val="3333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or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2306" y="1464591"/>
            <a:ext cx="2403108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more</a:t>
            </a:r>
            <a:r>
              <a:rPr sz="2400" spc="-10" dirty="0">
                <a:solidFill>
                  <a:srgbClr val="3333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different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46580" y="1946175"/>
            <a:ext cx="2623616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688031"/>
                </a:solidFill>
                <a:latin typeface="QQTCCH+Wingdings"/>
                <a:cs typeface="QQTCCH+Wingdings"/>
              </a:rPr>
              <a:t>.</a:t>
            </a:r>
            <a:r>
              <a:rPr sz="2400" spc="1002" dirty="0">
                <a:solidFill>
                  <a:srgbClr val="68803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parse trees 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46580" y="2427734"/>
            <a:ext cx="5952661" cy="803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688031"/>
                </a:solidFill>
                <a:latin typeface="QQTCCH+Wingdings"/>
                <a:cs typeface="QQTCCH+Wingdings"/>
              </a:rPr>
              <a:t>.</a:t>
            </a:r>
            <a:r>
              <a:rPr sz="2400" spc="1002" dirty="0">
                <a:solidFill>
                  <a:srgbClr val="68803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leftmost</a:t>
            </a:r>
            <a:r>
              <a:rPr sz="2400" spc="-15" dirty="0">
                <a:solidFill>
                  <a:srgbClr val="3333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(or rightmost) derivations</a:t>
            </a:r>
            <a:r>
              <a:rPr sz="2400" spc="-25" dirty="0">
                <a:solidFill>
                  <a:srgbClr val="3333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,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9406" y="2982523"/>
            <a:ext cx="3782647" cy="806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3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688031"/>
                </a:solidFill>
                <a:latin typeface="Wingdings 3"/>
                <a:cs typeface="Wingdings 3"/>
              </a:rPr>
              <a:t></a:t>
            </a:r>
            <a:r>
              <a:rPr sz="2400" spc="553" dirty="0">
                <a:solidFill>
                  <a:srgbClr val="68803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then </a:t>
            </a:r>
            <a:r>
              <a:rPr sz="2400" i="1" dirty="0">
                <a:solidFill>
                  <a:srgbClr val="333300"/>
                </a:solidFill>
                <a:latin typeface="Georgia"/>
                <a:cs typeface="Georgia"/>
              </a:rPr>
              <a:t>G </a:t>
            </a: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is</a:t>
            </a:r>
            <a:r>
              <a:rPr sz="2400" spc="-15" dirty="0">
                <a:solidFill>
                  <a:srgbClr val="333300"/>
                </a:solidFill>
                <a:latin typeface="Georgia"/>
                <a:cs typeface="Georgia"/>
              </a:rPr>
              <a:t> </a:t>
            </a:r>
            <a:r>
              <a:rPr sz="2400" i="1" dirty="0">
                <a:solidFill>
                  <a:srgbClr val="333300"/>
                </a:solidFill>
                <a:latin typeface="Georgia"/>
                <a:cs typeface="Georgia"/>
              </a:rPr>
              <a:t>ambiguous</a:t>
            </a: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58428" y="4738518"/>
            <a:ext cx="445629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12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61A2D-F695-409E-BA3C-73B4798C603E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2900" y="545619"/>
            <a:ext cx="1998512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Module</a:t>
            </a:r>
            <a:r>
              <a:rPr sz="2400" b="1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II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2900" y="980642"/>
            <a:ext cx="9031106" cy="6732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8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CC00"/>
                </a:solidFill>
                <a:latin typeface="Wingdings 3"/>
                <a:cs typeface="Wingdings 3"/>
              </a:rPr>
              <a:t></a:t>
            </a:r>
            <a:r>
              <a:rPr sz="2000" spc="563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Context</a:t>
            </a:r>
            <a:r>
              <a:rPr sz="2000" spc="-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Free Grammar</a:t>
            </a:r>
            <a:r>
              <a:rPr sz="2000" spc="2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and Context</a:t>
            </a:r>
            <a:r>
              <a:rPr sz="2000" spc="-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Free Languages:</a:t>
            </a:r>
            <a:r>
              <a:rPr sz="2000" spc="-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Introduction,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1344" y="1288458"/>
            <a:ext cx="5454832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Derivation</a:t>
            </a:r>
            <a:r>
              <a:rPr sz="2000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 smtClean="0">
                <a:solidFill>
                  <a:srgbClr val="000000"/>
                </a:solidFill>
                <a:latin typeface="Georgia"/>
                <a:cs typeface="Georgia"/>
              </a:rPr>
              <a:t>Trees</a:t>
            </a:r>
            <a:r>
              <a:rPr lang="en-IN" sz="2000" dirty="0" smtClean="0">
                <a:solidFill>
                  <a:srgbClr val="000000"/>
                </a:solidFill>
                <a:latin typeface="Georgia"/>
                <a:cs typeface="Georgia"/>
              </a:rPr>
              <a:t> or Parse Tree</a:t>
            </a:r>
            <a:endParaRPr sz="2000" dirty="0">
              <a:solidFill>
                <a:srgbClr val="000000"/>
              </a:solidFill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5207" y="1754413"/>
            <a:ext cx="8405564" cy="9746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8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CC00"/>
                </a:solidFill>
                <a:latin typeface="Wingdings 3"/>
                <a:cs typeface="Wingdings 3"/>
              </a:rPr>
              <a:t></a:t>
            </a:r>
            <a:r>
              <a:rPr sz="2000" spc="563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Ambiguity</a:t>
            </a:r>
            <a:r>
              <a:rPr sz="2000" spc="-4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in</a:t>
            </a:r>
            <a:r>
              <a:rPr sz="20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Grammar,</a:t>
            </a:r>
            <a:r>
              <a:rPr sz="20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Ambiguous</a:t>
            </a:r>
            <a:r>
              <a:rPr sz="2000" spc="-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to Unambiguous</a:t>
            </a:r>
            <a:r>
              <a:rPr sz="20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CFG</a:t>
            </a:r>
          </a:p>
          <a:p>
            <a:pPr marL="0" marR="0" algn="just">
              <a:lnSpc>
                <a:spcPts val="2284"/>
              </a:lnSpc>
              <a:spcBef>
                <a:spcPts val="718"/>
              </a:spcBef>
              <a:spcAft>
                <a:spcPts val="0"/>
              </a:spcAft>
            </a:pPr>
            <a:r>
              <a:rPr sz="2000" dirty="0" smtClean="0">
                <a:solidFill>
                  <a:srgbClr val="00CC00"/>
                </a:solidFill>
                <a:latin typeface="Wingdings 3"/>
                <a:cs typeface="Wingdings 3"/>
              </a:rPr>
              <a:t></a:t>
            </a:r>
            <a:r>
              <a:rPr sz="2000" spc="563" dirty="0" smtClean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2000" b="1" dirty="0" smtClean="0">
                <a:solidFill>
                  <a:srgbClr val="000000"/>
                </a:solidFill>
                <a:latin typeface="Georgia"/>
                <a:cs typeface="Georgia"/>
              </a:rPr>
              <a:t>Simplification</a:t>
            </a:r>
            <a:r>
              <a:rPr sz="2000" b="1" spc="-23" dirty="0" smtClean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b="1" dirty="0" smtClean="0">
                <a:solidFill>
                  <a:srgbClr val="000000"/>
                </a:solidFill>
                <a:latin typeface="Georgia"/>
                <a:cs typeface="Georgia"/>
              </a:rPr>
              <a:t>of CFGs</a:t>
            </a:r>
            <a:r>
              <a:rPr lang="en-IN" sz="2000" dirty="0" smtClean="0">
                <a:solidFill>
                  <a:srgbClr val="000000"/>
                </a:solidFill>
                <a:latin typeface="Georgia"/>
                <a:cs typeface="Georgia"/>
              </a:rPr>
              <a:t>: Removal of useless symbols,  elimination 		of null productions, elimination of unit productions </a:t>
            </a:r>
            <a:endParaRPr sz="2000" dirty="0">
              <a:solidFill>
                <a:srgbClr val="000000"/>
              </a:solidFill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095" y="2990452"/>
            <a:ext cx="5608650" cy="679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8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CC00"/>
                </a:solidFill>
                <a:latin typeface="Wingdings 3"/>
                <a:cs typeface="Wingdings 3"/>
              </a:rPr>
              <a:t></a:t>
            </a:r>
            <a:r>
              <a:rPr sz="2000" spc="563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00"/>
                </a:solidFill>
                <a:latin typeface="Georgia"/>
                <a:cs typeface="Georgia"/>
              </a:rPr>
              <a:t>Normal Forms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 for CFGs</a:t>
            </a:r>
            <a:r>
              <a:rPr sz="20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- CNF and GNF</a:t>
            </a:r>
          </a:p>
          <a:p>
            <a:pPr marL="0" marR="0">
              <a:lnSpc>
                <a:spcPts val="2281"/>
              </a:lnSpc>
              <a:spcBef>
                <a:spcPts val="718"/>
              </a:spcBef>
              <a:spcAft>
                <a:spcPts val="0"/>
              </a:spcAft>
            </a:pPr>
            <a:r>
              <a:rPr sz="2000" dirty="0">
                <a:solidFill>
                  <a:srgbClr val="00CC00"/>
                </a:solidFill>
                <a:latin typeface="Wingdings 3"/>
                <a:cs typeface="Wingdings 3"/>
              </a:rPr>
              <a:t></a:t>
            </a:r>
            <a:r>
              <a:rPr sz="2000" spc="563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Pumping</a:t>
            </a:r>
            <a:r>
              <a:rPr sz="2000" spc="-2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lemma for CFLs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3730" y="3741368"/>
            <a:ext cx="9333841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8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 smtClean="0">
                <a:solidFill>
                  <a:srgbClr val="00CC00"/>
                </a:solidFill>
                <a:latin typeface="Wingdings 3"/>
                <a:cs typeface="Wingdings 3"/>
              </a:rPr>
              <a:t></a:t>
            </a:r>
            <a:endParaRPr sz="2000" dirty="0">
              <a:solidFill>
                <a:srgbClr val="000000"/>
              </a:solidFill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4771" y="3741369"/>
            <a:ext cx="644816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1"/>
              </a:lnSpc>
            </a:pPr>
            <a:r>
              <a:rPr lang="en-US" sz="2000" dirty="0">
                <a:solidFill>
                  <a:srgbClr val="000000"/>
                </a:solidFill>
                <a:latin typeface="Georgia"/>
                <a:cs typeface="Georgia"/>
              </a:rPr>
              <a:t>Equivalence</a:t>
            </a:r>
            <a:r>
              <a:rPr lang="en-US"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Georgia"/>
                <a:cs typeface="Georgia"/>
              </a:rPr>
              <a:t>of PDA and CFG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93208" y="4178806"/>
            <a:ext cx="4178792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81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dirty="0" smtClean="0">
                <a:solidFill>
                  <a:srgbClr val="00CC00"/>
                </a:solidFill>
                <a:latin typeface="Wingdings 3"/>
                <a:cs typeface="Wingdings 3"/>
              </a:rPr>
              <a:t> </a:t>
            </a:r>
            <a:r>
              <a:rPr lang="en-IN" sz="2000" b="1" dirty="0" smtClean="0">
                <a:solidFill>
                  <a:srgbClr val="000000"/>
                </a:solidFill>
                <a:latin typeface="Georgia"/>
                <a:cs typeface="Georgia"/>
              </a:rPr>
              <a:t>Turing Machine</a:t>
            </a:r>
            <a:endParaRPr sz="2000" b="1" dirty="0">
              <a:solidFill>
                <a:srgbClr val="000000"/>
              </a:solidFill>
              <a:latin typeface="Georgia"/>
              <a:cs typeface="Georgia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-13785"/>
            <a:ext cx="1259632" cy="99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5D44-746C-4157-B2D2-4CA7CB85ADC5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5137" y="469436"/>
            <a:ext cx="6305315" cy="833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Consider</a:t>
            </a:r>
            <a:r>
              <a:rPr sz="2000" spc="-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the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grammar</a:t>
            </a:r>
            <a:r>
              <a:rPr sz="20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G with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production rules −</a:t>
            </a:r>
          </a:p>
          <a:p>
            <a:pPr marL="2857779" marR="0">
              <a:lnSpc>
                <a:spcPts val="2277"/>
              </a:lnSpc>
              <a:spcBef>
                <a:spcPts val="1922"/>
              </a:spcBef>
              <a:spcAft>
                <a:spcPts val="0"/>
              </a:spcAft>
            </a:pPr>
            <a:r>
              <a:rPr sz="2000" b="1" dirty="0">
                <a:solidFill>
                  <a:srgbClr val="3A81BA"/>
                </a:solidFill>
                <a:latin typeface="Georgia"/>
                <a:cs typeface="Georgia"/>
              </a:rPr>
              <a:t>S </a:t>
            </a:r>
            <a:r>
              <a:rPr sz="2000" b="1" dirty="0">
                <a:solidFill>
                  <a:srgbClr val="3A81BA"/>
                </a:solidFill>
                <a:latin typeface="Times New Roman"/>
                <a:cs typeface="Times New Roman"/>
              </a:rPr>
              <a:t>→ </a:t>
            </a:r>
            <a:r>
              <a:rPr sz="2000" b="1" dirty="0">
                <a:solidFill>
                  <a:srgbClr val="3A81BA"/>
                </a:solidFill>
                <a:latin typeface="Georgia"/>
                <a:cs typeface="Georgia"/>
              </a:rPr>
              <a:t>S+S</a:t>
            </a:r>
            <a:r>
              <a:rPr sz="2000" b="1" spc="18" dirty="0">
                <a:solidFill>
                  <a:srgbClr val="3A81BA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A81BA"/>
                </a:solidFill>
                <a:latin typeface="Georgia"/>
                <a:cs typeface="Georgia"/>
              </a:rPr>
              <a:t>|</a:t>
            </a:r>
            <a:r>
              <a:rPr sz="2000" b="1" spc="10" dirty="0">
                <a:solidFill>
                  <a:srgbClr val="3A81BA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A81BA"/>
                </a:solidFill>
                <a:latin typeface="Georgia"/>
                <a:cs typeface="Georgia"/>
              </a:rPr>
              <a:t>S*S </a:t>
            </a:r>
            <a:r>
              <a:rPr sz="2000" b="1" dirty="0" smtClean="0">
                <a:solidFill>
                  <a:srgbClr val="3A81BA"/>
                </a:solidFill>
                <a:latin typeface="Georgia"/>
                <a:cs typeface="Georgia"/>
              </a:rPr>
              <a:t>|</a:t>
            </a:r>
            <a:r>
              <a:rPr lang="en-IN" sz="2000" b="1" dirty="0" smtClean="0">
                <a:solidFill>
                  <a:srgbClr val="3A81BA"/>
                </a:solidFill>
                <a:latin typeface="Georgia"/>
                <a:cs typeface="Georgia"/>
              </a:rPr>
              <a:t>a</a:t>
            </a:r>
            <a:r>
              <a:rPr sz="2000" b="1" dirty="0" smtClean="0">
                <a:solidFill>
                  <a:srgbClr val="3A81BA"/>
                </a:solidFill>
                <a:latin typeface="Georgia"/>
                <a:cs typeface="Georgia"/>
              </a:rPr>
              <a:t>| </a:t>
            </a:r>
            <a:r>
              <a:rPr lang="en-IN" sz="2000" b="1" dirty="0" smtClean="0">
                <a:solidFill>
                  <a:srgbClr val="3A81BA"/>
                </a:solidFill>
                <a:latin typeface="Georgia"/>
                <a:cs typeface="Georgia"/>
              </a:rPr>
              <a:t>b</a:t>
            </a:r>
            <a:endParaRPr sz="2000" b="1" dirty="0">
              <a:solidFill>
                <a:srgbClr val="3A81BA"/>
              </a:solidFill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5137" y="1538140"/>
            <a:ext cx="6778812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Find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two Left</a:t>
            </a:r>
            <a:r>
              <a:rPr sz="20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Most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Derivations</a:t>
            </a:r>
            <a:r>
              <a:rPr sz="20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of the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string</a:t>
            </a:r>
            <a:r>
              <a:rPr sz="2000" spc="56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lang="en-IN" sz="2000" dirty="0">
                <a:solidFill>
                  <a:srgbClr val="000000"/>
                </a:solidFill>
                <a:latin typeface="Arial"/>
                <a:cs typeface="Arial"/>
              </a:rPr>
              <a:t>"</a:t>
            </a:r>
            <a:r>
              <a:rPr sz="2000" b="1" dirty="0" err="1" smtClean="0">
                <a:solidFill>
                  <a:srgbClr val="FF0000"/>
                </a:solidFill>
                <a:latin typeface="Arial"/>
                <a:cs typeface="Arial"/>
              </a:rPr>
              <a:t>a+a</a:t>
            </a:r>
            <a:r>
              <a:rPr sz="2000" b="1" dirty="0" smtClean="0">
                <a:solidFill>
                  <a:srgbClr val="FF0000"/>
                </a:solidFill>
                <a:latin typeface="Arial"/>
                <a:cs typeface="Arial"/>
              </a:rPr>
              <a:t>*</a:t>
            </a:r>
            <a:r>
              <a:rPr lang="en-IN" sz="2000" b="1" dirty="0" smtClean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2000" dirty="0" smtClean="0">
                <a:solidFill>
                  <a:srgbClr val="000000"/>
                </a:solidFill>
                <a:latin typeface="Arial"/>
                <a:cs typeface="Arial"/>
              </a:rPr>
              <a:t>”</a:t>
            </a:r>
            <a:endParaRPr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5137" y="2608177"/>
            <a:ext cx="8236303" cy="1359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8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Derivation</a:t>
            </a:r>
            <a:r>
              <a:rPr sz="2000" b="1" spc="-3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1 </a:t>
            </a:r>
            <a:r>
              <a:rPr sz="2000" dirty="0">
                <a:solidFill>
                  <a:srgbClr val="C00000"/>
                </a:solidFill>
                <a:latin typeface="Arial"/>
                <a:cs typeface="Arial"/>
              </a:rPr>
              <a:t>: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S →</a:t>
            </a:r>
            <a:r>
              <a:rPr sz="2000" spc="-1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+S → a</a:t>
            </a:r>
            <a:r>
              <a:rPr sz="2000" spc="-1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+S</a:t>
            </a:r>
            <a:r>
              <a:rPr sz="2000" spc="-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→ a+</a:t>
            </a:r>
            <a:r>
              <a:rPr sz="2000" spc="-2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*S → a+a*S</a:t>
            </a:r>
            <a:r>
              <a:rPr sz="2000" spc="-3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→ </a:t>
            </a:r>
            <a:r>
              <a:rPr sz="2000" dirty="0" err="1" smtClean="0">
                <a:solidFill>
                  <a:srgbClr val="000000"/>
                </a:solidFill>
                <a:latin typeface="Arial"/>
                <a:cs typeface="Arial"/>
              </a:rPr>
              <a:t>a+a</a:t>
            </a:r>
            <a:r>
              <a:rPr sz="2000" dirty="0" smtClean="0">
                <a:solidFill>
                  <a:srgbClr val="000000"/>
                </a:solidFill>
                <a:latin typeface="Arial"/>
                <a:cs typeface="Arial"/>
              </a:rPr>
              <a:t>*</a:t>
            </a:r>
            <a:r>
              <a:rPr lang="en-IN" sz="2000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endParaRPr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0" marR="0">
              <a:lnSpc>
                <a:spcPts val="2238"/>
              </a:lnSpc>
              <a:spcBef>
                <a:spcPts val="6163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Derivation</a:t>
            </a:r>
            <a:r>
              <a:rPr sz="2000" b="1" spc="-3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2 </a:t>
            </a:r>
            <a:r>
              <a:rPr sz="2000" dirty="0">
                <a:solidFill>
                  <a:srgbClr val="C00000"/>
                </a:solidFill>
                <a:latin typeface="Arial"/>
                <a:cs typeface="Arial"/>
              </a:rPr>
              <a:t>: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S →</a:t>
            </a:r>
            <a:r>
              <a:rPr sz="2000" spc="-1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*S →</a:t>
            </a:r>
            <a:r>
              <a:rPr sz="2000" spc="-1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+S*S →</a:t>
            </a:r>
            <a:r>
              <a:rPr sz="2000" spc="-1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a+</a:t>
            </a:r>
            <a:r>
              <a:rPr sz="2000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*S → a+a*S</a:t>
            </a:r>
            <a:r>
              <a:rPr sz="2000" spc="-3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→</a:t>
            </a:r>
            <a:r>
              <a:rPr sz="2000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 err="1" smtClean="0">
                <a:solidFill>
                  <a:srgbClr val="000000"/>
                </a:solidFill>
                <a:latin typeface="Arial"/>
                <a:cs typeface="Arial"/>
              </a:rPr>
              <a:t>a+a</a:t>
            </a:r>
            <a:r>
              <a:rPr sz="2000" dirty="0" smtClean="0">
                <a:solidFill>
                  <a:srgbClr val="000000"/>
                </a:solidFill>
                <a:latin typeface="Arial"/>
                <a:cs typeface="Arial"/>
              </a:rPr>
              <a:t>*</a:t>
            </a:r>
            <a:r>
              <a:rPr lang="en-IN" sz="2000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endParaRPr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7307F-30EE-427F-B869-7E274248DB34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899" y="1815150"/>
            <a:ext cx="4360201" cy="1513200"/>
          </a:xfrm>
          <a:prstGeom prst="rect">
            <a:avLst/>
          </a:prstGeom>
        </p:spPr>
      </p:pic>
      <p:sp>
        <p:nvSpPr>
          <p:cNvPr id="5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03598"/>
            <a:ext cx="6984776" cy="28803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7824" y="428361"/>
            <a:ext cx="39604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 smtClean="0"/>
              <a:t>Parse trees for </a:t>
            </a:r>
            <a:r>
              <a:rPr lang="en-IN" sz="2500" b="1" dirty="0" err="1">
                <a:solidFill>
                  <a:srgbClr val="FF0000"/>
                </a:solidFill>
                <a:latin typeface="Arial"/>
                <a:cs typeface="Arial"/>
              </a:rPr>
              <a:t>a+a</a:t>
            </a:r>
            <a:r>
              <a:rPr lang="en-IN" sz="2500" b="1" dirty="0">
                <a:solidFill>
                  <a:srgbClr val="FF0000"/>
                </a:solidFill>
                <a:latin typeface="Arial"/>
                <a:cs typeface="Arial"/>
              </a:rPr>
              <a:t>*b</a:t>
            </a:r>
            <a:r>
              <a:rPr lang="en-IN" sz="2500" b="1" dirty="0" smtClean="0">
                <a:solidFill>
                  <a:srgbClr val="FF0000"/>
                </a:solidFill>
              </a:rPr>
              <a:t> </a:t>
            </a:r>
            <a:endParaRPr lang="en-IN" sz="2500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C5C33-18C6-437C-BB8D-C76FF2FB9D35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7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-13483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5576" y="771550"/>
            <a:ext cx="8522939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19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If</a:t>
            </a:r>
            <a:r>
              <a:rPr sz="2400" spc="632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G</a:t>
            </a:r>
            <a:r>
              <a:rPr sz="2400" spc="632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is</a:t>
            </a:r>
            <a:r>
              <a:rPr sz="2400" spc="623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the</a:t>
            </a:r>
            <a:r>
              <a:rPr sz="2400" spc="646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grammar</a:t>
            </a:r>
            <a:r>
              <a:rPr sz="2400" spc="648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S</a:t>
            </a:r>
            <a:r>
              <a:rPr sz="2400" spc="634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QQTCCH+Wingdings"/>
                <a:cs typeface="QQTCCH+Wingdings"/>
              </a:rPr>
              <a:t></a:t>
            </a:r>
            <a:r>
              <a:rPr sz="2400" spc="613" dirty="0">
                <a:solidFill>
                  <a:srgbClr val="266D78"/>
                </a:solidFill>
                <a:latin typeface="Times New Roman"/>
                <a:cs typeface="Times New Roman"/>
              </a:rPr>
              <a:t> </a:t>
            </a:r>
            <a:r>
              <a:rPr sz="2400" dirty="0" err="1">
                <a:solidFill>
                  <a:srgbClr val="266D78"/>
                </a:solidFill>
                <a:latin typeface="Georgia"/>
                <a:cs typeface="Georgia"/>
              </a:rPr>
              <a:t>SbS</a:t>
            </a:r>
            <a:r>
              <a:rPr sz="2400" spc="653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 smtClean="0">
                <a:solidFill>
                  <a:srgbClr val="266D78"/>
                </a:solidFill>
                <a:latin typeface="Georgia"/>
                <a:cs typeface="Georgia"/>
              </a:rPr>
              <a:t>|a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,</a:t>
            </a:r>
            <a:r>
              <a:rPr sz="2400" spc="632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show</a:t>
            </a:r>
            <a:r>
              <a:rPr sz="2400" spc="638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that</a:t>
            </a:r>
            <a:r>
              <a:rPr sz="2400" spc="63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G</a:t>
            </a:r>
            <a:r>
              <a:rPr sz="2400" spc="632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is</a:t>
            </a:r>
          </a:p>
          <a:p>
            <a:pPr marL="0" marR="0">
              <a:lnSpc>
                <a:spcPts val="2726"/>
              </a:lnSpc>
              <a:spcBef>
                <a:spcPts val="155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ambiguous.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13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90478" y="156363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smtClean="0"/>
              <a:t>Consider w=</a:t>
            </a:r>
            <a:r>
              <a:rPr lang="en-IN" i="1" dirty="0" err="1" smtClean="0"/>
              <a:t>abababa</a:t>
            </a:r>
            <a:endParaRPr lang="en-IN" i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ADD8F-C448-4FB5-BC22-F81FD4CCC35C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51541" y="230770"/>
            <a:ext cx="15525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Example1</a:t>
            </a:r>
          </a:p>
          <a:p>
            <a:r>
              <a:rPr lang="en-IN" dirty="0" smtClean="0"/>
              <a:t>E</a:t>
            </a:r>
            <a:r>
              <a:rPr lang="en-IN" dirty="0"/>
              <a:t> → E + E  </a:t>
            </a:r>
          </a:p>
          <a:p>
            <a:r>
              <a:rPr lang="en-IN" dirty="0"/>
              <a:t>E → E - E  </a:t>
            </a:r>
          </a:p>
          <a:p>
            <a:r>
              <a:rPr lang="en-IN" dirty="0"/>
              <a:t>E → id  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284449" y="1288673"/>
            <a:ext cx="3168352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String "</a:t>
            </a:r>
            <a:r>
              <a:rPr lang="en-IN" sz="2100" dirty="0">
                <a:solidFill>
                  <a:srgbClr val="FF0000"/>
                </a:solidFill>
              </a:rPr>
              <a:t>id + id - </a:t>
            </a:r>
            <a:r>
              <a:rPr lang="en-IN" sz="2100" dirty="0" smtClean="0">
                <a:solidFill>
                  <a:srgbClr val="FF0000"/>
                </a:solidFill>
              </a:rPr>
              <a:t>id</a:t>
            </a:r>
            <a:r>
              <a:rPr lang="en-IN" dirty="0" smtClean="0"/>
              <a:t>“</a:t>
            </a:r>
          </a:p>
          <a:p>
            <a:r>
              <a:rPr lang="en-IN" b="1" dirty="0">
                <a:solidFill>
                  <a:srgbClr val="FF0000"/>
                </a:solidFill>
              </a:rPr>
              <a:t>First Leftmost derivation</a:t>
            </a:r>
            <a:endParaRPr lang="en-IN" dirty="0">
              <a:solidFill>
                <a:srgbClr val="FF0000"/>
              </a:solidFill>
            </a:endParaRPr>
          </a:p>
          <a:p>
            <a:r>
              <a:rPr lang="it-IT" dirty="0"/>
              <a:t>E → E + E  </a:t>
            </a:r>
          </a:p>
          <a:p>
            <a:r>
              <a:rPr lang="it-IT" dirty="0"/>
              <a:t>   → id + E  </a:t>
            </a:r>
          </a:p>
          <a:p>
            <a:r>
              <a:rPr lang="it-IT" dirty="0"/>
              <a:t>   → id + E - E  </a:t>
            </a:r>
          </a:p>
          <a:p>
            <a:r>
              <a:rPr lang="it-IT" dirty="0"/>
              <a:t>   → id + id - E  </a:t>
            </a:r>
          </a:p>
          <a:p>
            <a:r>
              <a:rPr lang="it-IT" dirty="0"/>
              <a:t>   → id + id- id </a:t>
            </a:r>
            <a:endParaRPr lang="it-IT" dirty="0" smtClean="0"/>
          </a:p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3219822"/>
            <a:ext cx="3121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Second Leftmost derivation</a:t>
            </a:r>
            <a:r>
              <a:rPr lang="it-IT" dirty="0">
                <a:solidFill>
                  <a:srgbClr val="FF0000"/>
                </a:solidFill>
              </a:rPr>
              <a:t> </a:t>
            </a:r>
          </a:p>
          <a:p>
            <a:r>
              <a:rPr lang="en-IN" dirty="0"/>
              <a:t>E → E - E  </a:t>
            </a:r>
          </a:p>
          <a:p>
            <a:r>
              <a:rPr lang="en-IN" dirty="0"/>
              <a:t>   → E + E - E  </a:t>
            </a:r>
          </a:p>
          <a:p>
            <a:r>
              <a:rPr lang="en-IN" dirty="0"/>
              <a:t>   → id + E - E  </a:t>
            </a:r>
          </a:p>
          <a:p>
            <a:r>
              <a:rPr lang="en-IN" dirty="0"/>
              <a:t>   → id + id - E  </a:t>
            </a:r>
          </a:p>
          <a:p>
            <a:r>
              <a:rPr lang="en-IN" dirty="0"/>
              <a:t>   → id + id - id 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2480" y="230326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Example1</a:t>
            </a:r>
          </a:p>
          <a:p>
            <a:r>
              <a:rPr lang="pt-BR" dirty="0" smtClean="0"/>
              <a:t>A</a:t>
            </a:r>
            <a:r>
              <a:rPr lang="pt-BR" dirty="0"/>
              <a:t> → AA  </a:t>
            </a:r>
          </a:p>
          <a:p>
            <a:r>
              <a:rPr lang="pt-BR" dirty="0"/>
              <a:t>A → (A)  </a:t>
            </a:r>
          </a:p>
          <a:p>
            <a:r>
              <a:rPr lang="pt-BR" dirty="0"/>
              <a:t>A → a  </a:t>
            </a: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28117" y="531811"/>
            <a:ext cx="38884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the string "</a:t>
            </a:r>
            <a:r>
              <a:rPr lang="en-IN" sz="2100" dirty="0">
                <a:solidFill>
                  <a:srgbClr val="FF0000"/>
                </a:solidFill>
              </a:rPr>
              <a:t>a(a)aa</a:t>
            </a:r>
            <a:r>
              <a:rPr lang="en-IN" dirty="0"/>
              <a:t>"</a:t>
            </a:r>
          </a:p>
        </p:txBody>
      </p:sp>
      <p:pic>
        <p:nvPicPr>
          <p:cNvPr id="4098" name="Picture 2" descr="Ambiguity in Gramm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3" y="1685130"/>
            <a:ext cx="4552950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51720" y="411510"/>
            <a:ext cx="2448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 smtClean="0">
                <a:solidFill>
                  <a:srgbClr val="00B0F0"/>
                </a:solidFill>
              </a:rPr>
              <a:t>Prove that grammar is ambiguous…</a:t>
            </a:r>
            <a:endParaRPr lang="en-IN" sz="2100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1960" y="1338322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Two different parse tree for the same string: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7D4127-A2F8-41FA-A824-19F221A01D16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685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9100" y="379503"/>
            <a:ext cx="4441866" cy="2632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9ED155"/>
                </a:solidFill>
                <a:latin typeface="Times New Roman"/>
                <a:cs typeface="Times New Roman"/>
              </a:rPr>
              <a:t>▪</a:t>
            </a:r>
            <a:r>
              <a:rPr sz="2400" spc="661" dirty="0">
                <a:solidFill>
                  <a:srgbClr val="9ED15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Ambiguity</a:t>
            </a:r>
            <a:r>
              <a:rPr sz="2400" spc="-2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can</a:t>
            </a:r>
            <a:r>
              <a:rPr sz="2400" spc="-11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be removed</a:t>
            </a:r>
          </a:p>
          <a:p>
            <a:pPr marL="268223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by rewriting the grammar</a:t>
            </a:r>
          </a:p>
          <a:p>
            <a:pPr marL="268223" marR="0">
              <a:lnSpc>
                <a:spcPts val="2729"/>
              </a:lnSpc>
              <a:spcBef>
                <a:spcPts val="152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such</a:t>
            </a:r>
            <a:r>
              <a:rPr sz="2400" spc="-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that</a:t>
            </a:r>
            <a:r>
              <a:rPr sz="2400" spc="-1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there is</a:t>
            </a:r>
            <a:r>
              <a:rPr sz="2400" spc="-17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only one</a:t>
            </a:r>
          </a:p>
          <a:p>
            <a:pPr marL="268223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derivation</a:t>
            </a:r>
            <a:r>
              <a:rPr sz="2400" spc="-37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or</a:t>
            </a:r>
            <a:r>
              <a:rPr sz="2400" spc="1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parse tree</a:t>
            </a:r>
          </a:p>
          <a:p>
            <a:pPr marL="268223" marR="0">
              <a:lnSpc>
                <a:spcPts val="2726"/>
              </a:lnSpc>
              <a:spcBef>
                <a:spcPts val="103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possible</a:t>
            </a:r>
            <a:r>
              <a:rPr sz="2400" spc="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for a string</a:t>
            </a:r>
            <a:r>
              <a:rPr sz="2400" spc="-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of the</a:t>
            </a:r>
          </a:p>
          <a:p>
            <a:pPr marL="268223" marR="0">
              <a:lnSpc>
                <a:spcPts val="2726"/>
              </a:lnSpc>
              <a:spcBef>
                <a:spcPts val="156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language which 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95646" y="434383"/>
            <a:ext cx="3391387" cy="1282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Georgia"/>
                <a:cs typeface="Georgia"/>
              </a:rPr>
              <a:t>There</a:t>
            </a:r>
            <a:r>
              <a:rPr sz="2000" spc="-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FFFFFF"/>
                </a:solidFill>
                <a:latin typeface="Georgia"/>
                <a:cs typeface="Georgia"/>
              </a:rPr>
              <a:t>are some</a:t>
            </a:r>
            <a:r>
              <a:rPr sz="20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FFFFFF"/>
                </a:solidFill>
                <a:latin typeface="Georgia"/>
                <a:cs typeface="Georgia"/>
              </a:rPr>
              <a:t>inherently</a:t>
            </a:r>
          </a:p>
          <a:p>
            <a:pPr marL="32003" marR="0">
              <a:lnSpc>
                <a:spcPts val="2279"/>
              </a:lnSpc>
              <a:spcBef>
                <a:spcPts val="123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Georgia"/>
                <a:cs typeface="Georgia"/>
              </a:rPr>
              <a:t>ambiguous</a:t>
            </a:r>
            <a:r>
              <a:rPr sz="2000" spc="-28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FFFFFF"/>
                </a:solidFill>
                <a:latin typeface="Georgia"/>
                <a:cs typeface="Georgia"/>
              </a:rPr>
              <a:t>languages</a:t>
            </a:r>
            <a:r>
              <a:rPr sz="2000" spc="-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FFFFFF"/>
                </a:solidFill>
                <a:latin typeface="Georgia"/>
                <a:cs typeface="Georgia"/>
              </a:rPr>
              <a:t>like</a:t>
            </a:r>
          </a:p>
          <a:p>
            <a:pPr marL="124967" marR="0">
              <a:lnSpc>
                <a:spcPts val="2349"/>
              </a:lnSpc>
              <a:spcBef>
                <a:spcPts val="62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Georgia"/>
                <a:cs typeface="Georgia"/>
              </a:rPr>
              <a:t>L = {a</a:t>
            </a:r>
            <a:r>
              <a:rPr sz="2000" baseline="30000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20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000" baseline="30000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2000" dirty="0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sz="2000" spc="-12" baseline="30000" dirty="0">
                <a:solidFill>
                  <a:srgbClr val="FFFFFF"/>
                </a:solidFill>
                <a:latin typeface="Georgia"/>
                <a:cs typeface="Georgia"/>
              </a:rPr>
              <a:t>m</a:t>
            </a:r>
            <a:r>
              <a:rPr sz="2000" dirty="0">
                <a:solidFill>
                  <a:srgbClr val="FFFFFF"/>
                </a:solidFill>
                <a:latin typeface="Georgia"/>
                <a:cs typeface="Georgia"/>
              </a:rPr>
              <a:t>}</a:t>
            </a:r>
            <a:r>
              <a:rPr sz="20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 Math"/>
                <a:cs typeface="Cambria Math"/>
              </a:rPr>
              <a:t>∪</a:t>
            </a:r>
            <a:r>
              <a:rPr sz="2000" spc="-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Georgia"/>
                <a:cs typeface="Georgia"/>
              </a:rPr>
              <a:t>{a</a:t>
            </a:r>
            <a:r>
              <a:rPr sz="2000" baseline="30000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20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000" spc="-12" baseline="30000" dirty="0">
                <a:solidFill>
                  <a:srgbClr val="FFFFFF"/>
                </a:solidFill>
                <a:latin typeface="Georgia"/>
                <a:cs typeface="Georgia"/>
              </a:rPr>
              <a:t>m</a:t>
            </a:r>
            <a:r>
              <a:rPr sz="2000" dirty="0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sz="2000" spc="-12" baseline="30000" dirty="0">
                <a:solidFill>
                  <a:srgbClr val="FFFFFF"/>
                </a:solidFill>
                <a:latin typeface="Georgia"/>
                <a:cs typeface="Georgia"/>
              </a:rPr>
              <a:t>m</a:t>
            </a:r>
            <a:r>
              <a:rPr sz="2000" dirty="0">
                <a:solidFill>
                  <a:srgbClr val="FFFFFF"/>
                </a:solidFill>
                <a:latin typeface="Georgia"/>
                <a:cs typeface="Georgia"/>
              </a:rPr>
              <a:t>}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7323" y="2574698"/>
            <a:ext cx="3276152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grammar represents.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070" y="3205913"/>
            <a:ext cx="731899" cy="602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E.g.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7070" y="3477778"/>
            <a:ext cx="2781464" cy="14284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9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Wingdings 3"/>
                <a:cs typeface="Wingdings 3"/>
              </a:rPr>
              <a:t></a:t>
            </a:r>
            <a:r>
              <a:rPr sz="1800" spc="3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Ambiguous Grammar</a:t>
            </a:r>
          </a:p>
          <a:p>
            <a:pPr marL="278891" marR="0">
              <a:lnSpc>
                <a:spcPts val="2045"/>
              </a:lnSpc>
              <a:spcBef>
                <a:spcPts val="165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S </a:t>
            </a:r>
            <a:r>
              <a:rPr sz="1800" dirty="0">
                <a:solidFill>
                  <a:srgbClr val="FFFFFF"/>
                </a:solidFill>
                <a:latin typeface="QQTCCH+Wingdings"/>
                <a:cs typeface="QQTCCH+Wingdings"/>
              </a:rPr>
              <a:t>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SbS | a</a:t>
            </a:r>
          </a:p>
          <a:p>
            <a:pPr marL="0" marR="0">
              <a:lnSpc>
                <a:spcPts val="2052"/>
              </a:lnSpc>
              <a:spcBef>
                <a:spcPts val="11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Wingdings 3"/>
                <a:cs typeface="Wingdings 3"/>
              </a:rPr>
              <a:t></a:t>
            </a:r>
            <a:r>
              <a:rPr sz="1800" spc="3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Can</a:t>
            </a:r>
            <a:r>
              <a:rPr sz="1800" spc="-11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800" spc="11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rewritten as</a:t>
            </a:r>
          </a:p>
          <a:p>
            <a:pPr marL="278891" marR="0">
              <a:lnSpc>
                <a:spcPts val="2045"/>
              </a:lnSpc>
              <a:spcBef>
                <a:spcPts val="114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S </a:t>
            </a:r>
            <a:r>
              <a:rPr sz="1800" dirty="0">
                <a:solidFill>
                  <a:srgbClr val="FFFFFF"/>
                </a:solidFill>
                <a:latin typeface="QQTCCH+Wingdings"/>
                <a:cs typeface="QQTCCH+Wingdings"/>
              </a:rPr>
              <a:t>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abS</a:t>
            </a:r>
            <a:r>
              <a:rPr sz="18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| 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15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EDF6-887E-41A0-92C2-2844B48738C5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39552" y="627534"/>
            <a:ext cx="84249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b="1" dirty="0" smtClean="0">
                <a:solidFill>
                  <a:srgbClr val="FF0000"/>
                </a:solidFill>
              </a:rPr>
              <a:t>Rule:</a:t>
            </a:r>
            <a:r>
              <a:rPr lang="en-IN" dirty="0" smtClean="0"/>
              <a:t> </a:t>
            </a:r>
            <a:r>
              <a:rPr lang="en-IN" sz="2100" b="1" dirty="0" smtClean="0"/>
              <a:t>A-&gt;</a:t>
            </a:r>
            <a:r>
              <a:rPr lang="el-GR" sz="2100" b="1" dirty="0" smtClean="0"/>
              <a:t> </a:t>
            </a:r>
            <a:r>
              <a:rPr lang="en-IN" sz="2100" b="1" dirty="0"/>
              <a:t>A</a:t>
            </a:r>
            <a:r>
              <a:rPr lang="el-GR" sz="2100" b="1" dirty="0"/>
              <a:t>α</a:t>
            </a:r>
            <a:r>
              <a:rPr lang="en-IN" sz="2100" b="1" baseline="-25000" dirty="0" smtClean="0"/>
              <a:t>1</a:t>
            </a:r>
            <a:r>
              <a:rPr lang="en-IN" sz="2100" b="1" dirty="0"/>
              <a:t> </a:t>
            </a:r>
            <a:r>
              <a:rPr lang="en-IN" sz="2100" b="1" dirty="0" smtClean="0"/>
              <a:t>|A</a:t>
            </a:r>
            <a:r>
              <a:rPr lang="el-GR" sz="2100" b="1" dirty="0" smtClean="0"/>
              <a:t>α</a:t>
            </a:r>
            <a:r>
              <a:rPr lang="en-IN" sz="2100" b="1" baseline="-25000" dirty="0" smtClean="0"/>
              <a:t>2 </a:t>
            </a:r>
            <a:r>
              <a:rPr lang="en-IN" sz="2100" b="1" dirty="0" smtClean="0"/>
              <a:t> |A</a:t>
            </a:r>
            <a:r>
              <a:rPr lang="el-GR" sz="2100" b="1" dirty="0" smtClean="0"/>
              <a:t>α</a:t>
            </a:r>
            <a:r>
              <a:rPr lang="en-IN" sz="2100" b="1" baseline="-25000" dirty="0" smtClean="0"/>
              <a:t>3</a:t>
            </a:r>
            <a:r>
              <a:rPr lang="en-IN" sz="2100" b="1" dirty="0" smtClean="0"/>
              <a:t> |…|</a:t>
            </a:r>
            <a:r>
              <a:rPr lang="en-IN" sz="2100" b="1" dirty="0"/>
              <a:t> A</a:t>
            </a:r>
            <a:r>
              <a:rPr lang="el-GR" sz="2100" b="1" dirty="0" smtClean="0"/>
              <a:t>α</a:t>
            </a:r>
            <a:r>
              <a:rPr lang="en-IN" sz="2100" b="1" baseline="-25000" dirty="0" smtClean="0"/>
              <a:t>m</a:t>
            </a:r>
            <a:r>
              <a:rPr lang="en-IN" sz="2100" b="1" dirty="0" smtClean="0"/>
              <a:t> |B</a:t>
            </a:r>
            <a:r>
              <a:rPr lang="en-IN" sz="2100" b="1" baseline="-25000" dirty="0" smtClean="0"/>
              <a:t>1 </a:t>
            </a:r>
            <a:r>
              <a:rPr lang="en-IN" sz="2100" b="1" dirty="0" smtClean="0"/>
              <a:t>|</a:t>
            </a:r>
            <a:r>
              <a:rPr lang="en-IN" sz="2100" b="1" dirty="0"/>
              <a:t> </a:t>
            </a:r>
            <a:r>
              <a:rPr lang="en-IN" sz="2100" b="1" dirty="0" smtClean="0"/>
              <a:t>B</a:t>
            </a:r>
            <a:r>
              <a:rPr lang="en-IN" sz="2100" b="1" baseline="-25000" dirty="0" smtClean="0"/>
              <a:t>2 </a:t>
            </a:r>
            <a:r>
              <a:rPr lang="en-IN" sz="2100" b="1" dirty="0" smtClean="0"/>
              <a:t>|…|</a:t>
            </a:r>
            <a:r>
              <a:rPr lang="en-IN" sz="2100" b="1" dirty="0"/>
              <a:t> </a:t>
            </a:r>
            <a:r>
              <a:rPr lang="en-IN" sz="2100" b="1" dirty="0" err="1" smtClean="0"/>
              <a:t>B</a:t>
            </a:r>
            <a:r>
              <a:rPr lang="en-IN" sz="2100" b="1" baseline="-25000" dirty="0" err="1" smtClean="0"/>
              <a:t>n</a:t>
            </a:r>
            <a:r>
              <a:rPr lang="en-IN" sz="2100" b="1" baseline="-25000" dirty="0" smtClean="0"/>
              <a:t>   </a:t>
            </a:r>
            <a:r>
              <a:rPr lang="en-IN" sz="2100" b="1" dirty="0" smtClean="0"/>
              <a:t> </a:t>
            </a:r>
            <a:r>
              <a:rPr lang="en-IN" b="1" dirty="0" smtClean="0"/>
              <a:t>where no B</a:t>
            </a:r>
            <a:r>
              <a:rPr lang="en-IN" b="1" baseline="-25000" dirty="0" smtClean="0"/>
              <a:t>i ,    </a:t>
            </a:r>
            <a:r>
              <a:rPr lang="en-IN" b="1" dirty="0" smtClean="0"/>
              <a:t>begin with A. then we replace the A-production by:</a:t>
            </a:r>
          </a:p>
          <a:p>
            <a:r>
              <a:rPr lang="en-IN" sz="2100" b="1" dirty="0" smtClean="0"/>
              <a:t>A-&gt;</a:t>
            </a:r>
            <a:r>
              <a:rPr lang="el-GR" sz="2100" b="1" dirty="0" smtClean="0"/>
              <a:t> </a:t>
            </a:r>
            <a:r>
              <a:rPr lang="en-IN" sz="2100" b="1" dirty="0" smtClean="0"/>
              <a:t>B</a:t>
            </a:r>
            <a:r>
              <a:rPr lang="en-IN" sz="2100" b="1" baseline="-25000" dirty="0" smtClean="0"/>
              <a:t>1 </a:t>
            </a:r>
            <a:r>
              <a:rPr lang="en-IN" sz="2100" b="1" dirty="0" smtClean="0"/>
              <a:t>A’| B</a:t>
            </a:r>
            <a:r>
              <a:rPr lang="en-IN" sz="2100" b="1" baseline="-25000" dirty="0" smtClean="0"/>
              <a:t>2</a:t>
            </a:r>
            <a:r>
              <a:rPr lang="en-IN" sz="2100" b="1" dirty="0" smtClean="0"/>
              <a:t>A’</a:t>
            </a:r>
            <a:r>
              <a:rPr lang="en-IN" sz="2100" b="1" baseline="-25000" dirty="0" smtClean="0"/>
              <a:t> </a:t>
            </a:r>
            <a:r>
              <a:rPr lang="en-IN" sz="2100" b="1" dirty="0" smtClean="0"/>
              <a:t>|…| </a:t>
            </a:r>
            <a:r>
              <a:rPr lang="en-IN" sz="2100" b="1" dirty="0" err="1" smtClean="0"/>
              <a:t>B</a:t>
            </a:r>
            <a:r>
              <a:rPr lang="en-IN" sz="2100" b="1" baseline="-25000" dirty="0" err="1" smtClean="0"/>
              <a:t>n</a:t>
            </a:r>
            <a:r>
              <a:rPr lang="en-IN" sz="2100" b="1" baseline="-25000" dirty="0" smtClean="0"/>
              <a:t> </a:t>
            </a:r>
            <a:r>
              <a:rPr lang="en-IN" sz="2100" b="1" dirty="0" smtClean="0"/>
              <a:t>A’</a:t>
            </a:r>
          </a:p>
          <a:p>
            <a:r>
              <a:rPr lang="en-IN" sz="2100" b="1" dirty="0" smtClean="0"/>
              <a:t>A’-&gt; </a:t>
            </a:r>
            <a:r>
              <a:rPr lang="el-GR" sz="2100" b="1" dirty="0" smtClean="0"/>
              <a:t>α</a:t>
            </a:r>
            <a:r>
              <a:rPr lang="en-IN" sz="2100" b="1" baseline="-25000" dirty="0" smtClean="0"/>
              <a:t>1</a:t>
            </a:r>
            <a:r>
              <a:rPr lang="en-IN" sz="2100" b="1" dirty="0" smtClean="0"/>
              <a:t>A’ |</a:t>
            </a:r>
            <a:r>
              <a:rPr lang="el-GR" sz="2100" b="1" dirty="0" smtClean="0"/>
              <a:t>α</a:t>
            </a:r>
            <a:r>
              <a:rPr lang="en-IN" sz="2100" b="1" baseline="-25000" dirty="0" smtClean="0"/>
              <a:t>2</a:t>
            </a:r>
            <a:r>
              <a:rPr lang="en-IN" sz="2100" b="1" dirty="0" smtClean="0"/>
              <a:t>A’</a:t>
            </a:r>
            <a:r>
              <a:rPr lang="en-IN" sz="2100" b="1" baseline="-25000" dirty="0" smtClean="0"/>
              <a:t> </a:t>
            </a:r>
            <a:r>
              <a:rPr lang="en-IN" sz="2100" b="1" dirty="0" smtClean="0"/>
              <a:t> |…| </a:t>
            </a:r>
            <a:r>
              <a:rPr lang="el-GR" sz="2100" b="1" dirty="0" smtClean="0"/>
              <a:t>α</a:t>
            </a:r>
            <a:r>
              <a:rPr lang="en-IN" sz="2100" b="1" baseline="-25000" dirty="0" smtClean="0"/>
              <a:t>m</a:t>
            </a:r>
            <a:r>
              <a:rPr lang="en-IN" sz="2100" b="1" dirty="0" smtClean="0"/>
              <a:t>A’|</a:t>
            </a:r>
            <a:r>
              <a:rPr lang="el-GR" sz="2100" i="1" dirty="0" smtClean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lang="el-GR" sz="2100" i="1" dirty="0" smtClean="0">
                <a:solidFill>
                  <a:srgbClr val="FF0000"/>
                </a:solidFill>
                <a:latin typeface="Georgia"/>
                <a:cs typeface="Georgia"/>
              </a:rPr>
              <a:t>λ</a:t>
            </a:r>
            <a:endParaRPr lang="en-IN" sz="2100" i="1" dirty="0" smtClean="0">
              <a:solidFill>
                <a:srgbClr val="FF0000"/>
              </a:solidFill>
              <a:latin typeface="Georgia"/>
              <a:cs typeface="Georgia"/>
            </a:endParaRPr>
          </a:p>
          <a:p>
            <a:endParaRPr lang="en-IN" sz="1500" b="1" i="1" dirty="0" smtClean="0">
              <a:solidFill>
                <a:srgbClr val="00B0F0"/>
              </a:solidFill>
              <a:latin typeface="Georgia"/>
            </a:endParaRPr>
          </a:p>
          <a:p>
            <a:r>
              <a:rPr lang="en-IN" b="1" i="1" dirty="0" smtClean="0">
                <a:solidFill>
                  <a:srgbClr val="00B0F0"/>
                </a:solidFill>
                <a:latin typeface="Georgia"/>
              </a:rPr>
              <a:t>[Note: productions of the form of A-&gt;A</a:t>
            </a:r>
            <a:r>
              <a:rPr lang="el-GR" b="1" dirty="0" smtClean="0">
                <a:solidFill>
                  <a:srgbClr val="00B0F0"/>
                </a:solidFill>
              </a:rPr>
              <a:t>α</a:t>
            </a:r>
            <a:r>
              <a:rPr lang="en-IN" b="1" dirty="0" smtClean="0">
                <a:solidFill>
                  <a:srgbClr val="00B0F0"/>
                </a:solidFill>
              </a:rPr>
              <a:t>, called immediate left recursion]</a:t>
            </a:r>
            <a:endParaRPr lang="en-IN" b="1" i="1" dirty="0">
              <a:solidFill>
                <a:srgbClr val="00B0F0"/>
              </a:solidFill>
              <a:latin typeface="Georgia"/>
            </a:endParaRPr>
          </a:p>
          <a:p>
            <a:endParaRPr lang="en-IN" sz="2100" b="1" i="1" dirty="0" smtClean="0">
              <a:solidFill>
                <a:srgbClr val="FF0000"/>
              </a:solidFill>
              <a:latin typeface="Georgia"/>
            </a:endParaRPr>
          </a:p>
          <a:p>
            <a:r>
              <a:rPr lang="en-IN" sz="2100" b="1" i="1" dirty="0" smtClean="0">
                <a:solidFill>
                  <a:srgbClr val="FF0000"/>
                </a:solidFill>
                <a:latin typeface="Georgia"/>
              </a:rPr>
              <a:t>Example: </a:t>
            </a:r>
            <a:r>
              <a:rPr lang="en-IN" sz="2100" dirty="0" smtClean="0">
                <a:latin typeface="Georgia"/>
              </a:rPr>
              <a:t>E-&gt;E+T | T, </a:t>
            </a:r>
            <a:r>
              <a:rPr lang="en-IN" sz="2100" dirty="0" smtClean="0">
                <a:solidFill>
                  <a:srgbClr val="FF0000"/>
                </a:solidFill>
                <a:latin typeface="Georgia"/>
              </a:rPr>
              <a:t> </a:t>
            </a:r>
            <a:r>
              <a:rPr lang="en-IN" sz="2100" dirty="0" smtClean="0">
                <a:latin typeface="Georgia"/>
              </a:rPr>
              <a:t>T-&gt;T*F | F,</a:t>
            </a:r>
            <a:r>
              <a:rPr lang="en-IN" sz="2100" dirty="0" smtClean="0">
                <a:solidFill>
                  <a:srgbClr val="FF0000"/>
                </a:solidFill>
                <a:latin typeface="Georgia"/>
              </a:rPr>
              <a:t>  </a:t>
            </a:r>
            <a:r>
              <a:rPr lang="en-IN" sz="2100" dirty="0" smtClean="0">
                <a:latin typeface="Georgia"/>
              </a:rPr>
              <a:t>F-&gt;(E) |a</a:t>
            </a:r>
          </a:p>
          <a:p>
            <a:r>
              <a:rPr lang="en-IN" sz="2100" b="1" dirty="0" smtClean="0">
                <a:latin typeface="Georgia"/>
              </a:rPr>
              <a:t>Solution:</a:t>
            </a:r>
          </a:p>
          <a:p>
            <a:r>
              <a:rPr lang="en-IN" sz="2100" b="1" dirty="0" smtClean="0">
                <a:latin typeface="Georgia"/>
              </a:rPr>
              <a:t>E-&gt;TE’          E’-&gt;+TE’ | </a:t>
            </a:r>
            <a:r>
              <a:rPr lang="el-GR" sz="2100" i="1" dirty="0" smtClean="0">
                <a:latin typeface="Georgia"/>
                <a:cs typeface="Georgia"/>
              </a:rPr>
              <a:t>λ</a:t>
            </a:r>
            <a:endParaRPr lang="en-IN" sz="2100" i="1" dirty="0" smtClean="0">
              <a:latin typeface="Georgia"/>
              <a:cs typeface="Georgia"/>
            </a:endParaRPr>
          </a:p>
          <a:p>
            <a:r>
              <a:rPr lang="en-IN" sz="2100" b="1" i="1" dirty="0" smtClean="0">
                <a:latin typeface="Georgia"/>
              </a:rPr>
              <a:t>T-&gt;FT’          T’-&gt;*FT’ |</a:t>
            </a:r>
            <a:r>
              <a:rPr lang="el-GR" sz="2100" i="1" dirty="0">
                <a:latin typeface="Georgia"/>
                <a:cs typeface="Georgia"/>
              </a:rPr>
              <a:t> </a:t>
            </a:r>
            <a:r>
              <a:rPr lang="el-GR" sz="2100" i="1" dirty="0" smtClean="0">
                <a:latin typeface="Georgia"/>
                <a:cs typeface="Georgia"/>
              </a:rPr>
              <a:t>λ</a:t>
            </a:r>
            <a:endParaRPr lang="en-IN" sz="2100" i="1" dirty="0" smtClean="0">
              <a:latin typeface="Georgia"/>
              <a:cs typeface="Georgia"/>
            </a:endParaRPr>
          </a:p>
          <a:p>
            <a:r>
              <a:rPr lang="en-IN" sz="2100" b="1" dirty="0">
                <a:latin typeface="Georgia"/>
              </a:rPr>
              <a:t>F-&gt;(E) |a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B6E8B-73C8-4D03-9FD7-C371435C626A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5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5576" y="1144372"/>
            <a:ext cx="6330245" cy="30631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916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9ED155"/>
                </a:solidFill>
                <a:latin typeface="EIREWS+1"/>
                <a:cs typeface="EIREWS+1"/>
              </a:rPr>
              <a:t>Simplification</a:t>
            </a:r>
          </a:p>
          <a:p>
            <a:pPr marL="0" marR="0">
              <a:lnSpc>
                <a:spcPts val="7202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9ED155"/>
                </a:solidFill>
                <a:latin typeface="EIREWS+1"/>
                <a:cs typeface="EIREWS+1"/>
              </a:rPr>
              <a:t>of</a:t>
            </a:r>
            <a:r>
              <a:rPr sz="6000" spc="-18" dirty="0">
                <a:solidFill>
                  <a:srgbClr val="9ED155"/>
                </a:solidFill>
                <a:latin typeface="EIREWS+1"/>
                <a:cs typeface="EIREWS+1"/>
              </a:rPr>
              <a:t> </a:t>
            </a:r>
            <a:r>
              <a:rPr sz="6000" dirty="0">
                <a:solidFill>
                  <a:srgbClr val="9ED155"/>
                </a:solidFill>
                <a:latin typeface="EIREWS+1"/>
                <a:cs typeface="EIREWS+1"/>
              </a:rPr>
              <a:t>CFGs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F4190-858E-4CC6-BFF9-8DB01FC21FBE}" type="datetime1">
              <a:rPr lang="en-US" smtClean="0"/>
              <a:t>5/31/2021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782"/>
            <a:ext cx="1259632" cy="1118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22065" y="667421"/>
            <a:ext cx="6077680" cy="937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9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66D78"/>
                </a:solidFill>
                <a:latin typeface="Georgia"/>
                <a:cs typeface="Georgia"/>
              </a:rPr>
              <a:t>Can’t always</a:t>
            </a:r>
            <a:r>
              <a:rPr sz="2800" spc="12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266D78"/>
                </a:solidFill>
                <a:latin typeface="Georgia"/>
                <a:cs typeface="Georgia"/>
              </a:rPr>
              <a:t>eliminate ambiguity.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9592" y="1194186"/>
            <a:ext cx="8585338" cy="937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9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66D78"/>
                </a:solidFill>
                <a:latin typeface="Georgia"/>
                <a:cs typeface="Georgia"/>
              </a:rPr>
              <a:t>But,</a:t>
            </a:r>
            <a:r>
              <a:rPr sz="2800" spc="-2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266D78"/>
                </a:solidFill>
                <a:latin typeface="Georgia"/>
                <a:cs typeface="Georgia"/>
              </a:rPr>
              <a:t>CFG simplification</a:t>
            </a:r>
            <a:r>
              <a:rPr sz="2800" spc="36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266D78"/>
                </a:solidFill>
                <a:latin typeface="Georgia"/>
                <a:cs typeface="Georgia"/>
              </a:rPr>
              <a:t>&amp; restriction</a:t>
            </a:r>
            <a:r>
              <a:rPr sz="2800" spc="4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266D78"/>
                </a:solidFill>
                <a:latin typeface="Georgia"/>
                <a:cs typeface="Georgia"/>
              </a:rPr>
              <a:t>still</a:t>
            </a:r>
            <a:r>
              <a:rPr sz="2800" spc="1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266D78"/>
                </a:solidFill>
                <a:latin typeface="Georgia"/>
                <a:cs typeface="Georgia"/>
              </a:rPr>
              <a:t>useful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2709" y="1792687"/>
            <a:ext cx="7392530" cy="1756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2301" marR="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66D78"/>
                </a:solidFill>
                <a:latin typeface="Georgia"/>
                <a:cs typeface="Georgia"/>
              </a:rPr>
              <a:t>theoretically &amp; pragmatically.</a:t>
            </a:r>
          </a:p>
          <a:p>
            <a:pPr marL="0" marR="0" algn="just">
              <a:lnSpc>
                <a:spcPts val="268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9ED155"/>
                </a:solidFill>
                <a:latin typeface="Times New Roman"/>
                <a:cs typeface="Times New Roman"/>
              </a:rPr>
              <a:t>□</a:t>
            </a:r>
            <a:r>
              <a:rPr sz="2400" spc="950" dirty="0">
                <a:solidFill>
                  <a:srgbClr val="9ED15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Simpler grammars are easier to understand.</a:t>
            </a:r>
          </a:p>
          <a:p>
            <a:pPr marL="0" marR="0" algn="just">
              <a:lnSpc>
                <a:spcPts val="259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9ED155"/>
                </a:solidFill>
                <a:latin typeface="Times New Roman"/>
                <a:cs typeface="Times New Roman"/>
              </a:rPr>
              <a:t>□</a:t>
            </a:r>
            <a:r>
              <a:rPr sz="2400" spc="950" dirty="0">
                <a:solidFill>
                  <a:srgbClr val="9ED15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Simpler grammars can</a:t>
            </a:r>
            <a:r>
              <a:rPr sz="2400" spc="-18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lead to faster parsing.</a:t>
            </a:r>
          </a:p>
          <a:p>
            <a:pPr marL="0" marR="0" algn="just">
              <a:lnSpc>
                <a:spcPts val="2591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9ED155"/>
                </a:solidFill>
                <a:latin typeface="Times New Roman"/>
                <a:cs typeface="Times New Roman"/>
              </a:rPr>
              <a:t>□</a:t>
            </a:r>
            <a:r>
              <a:rPr sz="2400" spc="950" dirty="0">
                <a:solidFill>
                  <a:srgbClr val="9ED15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Restricted</a:t>
            </a:r>
            <a:r>
              <a:rPr sz="2400" spc="-18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forms useful</a:t>
            </a:r>
            <a:r>
              <a:rPr sz="2400" spc="-18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for some</a:t>
            </a:r>
            <a:r>
              <a:rPr sz="2400" spc="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parsing</a:t>
            </a:r>
          </a:p>
          <a:p>
            <a:pPr marL="380949" marR="0" algn="just">
              <a:lnSpc>
                <a:spcPts val="2591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algorithms.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22709" y="3645260"/>
            <a:ext cx="7643709" cy="679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just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9ED155"/>
                </a:solidFill>
                <a:latin typeface="Times New Roman"/>
                <a:cs typeface="Times New Roman"/>
              </a:rPr>
              <a:t>□</a:t>
            </a:r>
            <a:r>
              <a:rPr sz="2400" spc="950" dirty="0">
                <a:solidFill>
                  <a:srgbClr val="9ED15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Restricted</a:t>
            </a:r>
            <a:r>
              <a:rPr sz="2400" spc="-2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forms can</a:t>
            </a:r>
            <a:r>
              <a:rPr sz="2400" spc="-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give</a:t>
            </a:r>
            <a:r>
              <a:rPr sz="2400" spc="-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you more knowledge</a:t>
            </a:r>
          </a:p>
          <a:p>
            <a:pPr marL="380949" marR="0" algn="just">
              <a:lnSpc>
                <a:spcPts val="259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about</a:t>
            </a:r>
            <a:r>
              <a:rPr sz="2400" spc="-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derivations.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C3B90-848E-4788-8BDC-701AADDDDFAC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3568" y="694045"/>
            <a:ext cx="90010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40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C00000"/>
                </a:solidFill>
                <a:latin typeface="QQTCCH+Wingdings"/>
                <a:cs typeface="QQTCCH+Wingdings"/>
              </a:rPr>
              <a:t></a:t>
            </a:r>
            <a:r>
              <a:rPr sz="2550" spc="159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Georgia"/>
                <a:cs typeface="Georgia"/>
              </a:rPr>
              <a:t>Context</a:t>
            </a:r>
            <a:r>
              <a:rPr sz="3200" spc="-41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FFFFFF"/>
                </a:solidFill>
                <a:latin typeface="Georgia"/>
                <a:cs typeface="Georgia"/>
              </a:rPr>
              <a:t>Free Grammar can be</a:t>
            </a:r>
            <a:r>
              <a:rPr sz="32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FFFFFF"/>
                </a:solidFill>
                <a:latin typeface="Georgia"/>
                <a:cs typeface="Georgia"/>
              </a:rPr>
              <a:t>simplified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43608" y="1125118"/>
            <a:ext cx="299584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43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3200" dirty="0" smtClean="0">
                <a:solidFill>
                  <a:srgbClr val="FFFFFF"/>
                </a:solidFill>
                <a:latin typeface="Georgia"/>
                <a:cs typeface="Georgia"/>
              </a:rPr>
              <a:t>by</a:t>
            </a:r>
            <a:r>
              <a:rPr sz="3200" dirty="0" smtClean="0">
                <a:solidFill>
                  <a:srgbClr val="FFFFFF"/>
                </a:solidFill>
                <a:latin typeface="Georgia"/>
                <a:cs typeface="Georgia"/>
              </a:rPr>
              <a:t>:</a:t>
            </a:r>
            <a:endParaRPr sz="3200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9346" y="1797273"/>
            <a:ext cx="7473093" cy="2718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defTabSz="35560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QQTCCH+Wingdings"/>
                <a:cs typeface="QQTCCH+Wingdings"/>
              </a:rPr>
              <a:t></a:t>
            </a:r>
            <a:r>
              <a:rPr sz="2250" spc="14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Georgia"/>
                <a:cs typeface="Georgia"/>
              </a:rPr>
              <a:t>Useless</a:t>
            </a:r>
            <a:r>
              <a:rPr sz="28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FFFFFF"/>
                </a:solidFill>
                <a:latin typeface="Georgia"/>
                <a:cs typeface="Georgia"/>
              </a:rPr>
              <a:t>production</a:t>
            </a:r>
            <a:r>
              <a:rPr sz="2800" spc="3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dirty="0" smtClean="0">
                <a:solidFill>
                  <a:srgbClr val="FFFFFF"/>
                </a:solidFill>
                <a:latin typeface="Georgia"/>
                <a:cs typeface="Georgia"/>
              </a:rPr>
              <a:t>elimination</a:t>
            </a:r>
            <a:r>
              <a:rPr lang="en-IN" sz="2800" dirty="0" smtClean="0">
                <a:solidFill>
                  <a:srgbClr val="FFFFFF"/>
                </a:solidFill>
                <a:latin typeface="Georgia"/>
                <a:cs typeface="Georgia"/>
              </a:rPr>
              <a:t> </a:t>
            </a:r>
          </a:p>
          <a:p>
            <a:pPr marL="0" marR="0" defTabSz="35560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FFFFFF"/>
                </a:solidFill>
                <a:latin typeface="Georgia"/>
                <a:cs typeface="Georgia"/>
              </a:rPr>
              <a:t>	</a:t>
            </a:r>
            <a:r>
              <a:rPr lang="en-IN" sz="2800" dirty="0" smtClean="0">
                <a:solidFill>
                  <a:srgbClr val="FFFFFF"/>
                </a:solidFill>
                <a:latin typeface="Georgia"/>
                <a:cs typeface="Georgia"/>
              </a:rPr>
              <a:t>						</a:t>
            </a:r>
            <a:r>
              <a:rPr lang="en-IN" sz="2800" dirty="0" smtClean="0">
                <a:solidFill>
                  <a:srgbClr val="FF0000"/>
                </a:solidFill>
                <a:latin typeface="Georgia"/>
                <a:cs typeface="Georgia"/>
              </a:rPr>
              <a:t>or</a:t>
            </a:r>
            <a:r>
              <a:rPr lang="en-IN" sz="2800" dirty="0" smtClean="0">
                <a:solidFill>
                  <a:srgbClr val="FFFFFF"/>
                </a:solidFill>
                <a:latin typeface="Georgia"/>
                <a:cs typeface="Georgia"/>
              </a:rPr>
              <a:t>    	</a:t>
            </a:r>
          </a:p>
          <a:p>
            <a:pPr marL="355600" marR="0" defTabSz="35560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lang="en-IN" sz="2800" dirty="0" smtClean="0">
                <a:solidFill>
                  <a:srgbClr val="FFFFFF"/>
                </a:solidFill>
                <a:latin typeface="Georgia"/>
                <a:cs typeface="Georgia"/>
              </a:rPr>
              <a:t>onstruction of Reduced Grammar</a:t>
            </a:r>
          </a:p>
          <a:p>
            <a:pPr marL="0" marR="0" defTabSz="35560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endParaRPr lang="en-IN" sz="2800" dirty="0" smtClean="0">
              <a:solidFill>
                <a:srgbClr val="FFFFFF"/>
              </a:solidFill>
              <a:latin typeface="Georgia"/>
              <a:cs typeface="Georgia"/>
            </a:endParaRPr>
          </a:p>
          <a:p>
            <a:pPr marL="0" marR="0" defTabSz="35560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 smtClean="0">
                <a:solidFill>
                  <a:srgbClr val="C00000"/>
                </a:solidFill>
                <a:latin typeface="QQTCCH+Wingdings"/>
                <a:cs typeface="QQTCCH+Wingdings"/>
              </a:rPr>
              <a:t></a:t>
            </a:r>
            <a:r>
              <a:rPr sz="2250" spc="14" dirty="0" smtClean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IN" sz="2800" dirty="0" smtClean="0">
                <a:solidFill>
                  <a:srgbClr val="FFFFFF"/>
                </a:solidFill>
                <a:latin typeface="LMQNTW+Symbol"/>
                <a:cs typeface="LMQNTW+Symbol"/>
              </a:rPr>
              <a:t> </a:t>
            </a:r>
            <a:r>
              <a:rPr lang="en-IN" sz="2800" dirty="0" smtClean="0">
                <a:solidFill>
                  <a:srgbClr val="FFFFFF"/>
                </a:solidFill>
                <a:latin typeface="Georgia"/>
                <a:cs typeface="Georgia"/>
              </a:rPr>
              <a:t>production</a:t>
            </a:r>
            <a:r>
              <a:rPr lang="en-IN" sz="2800" spc="34" dirty="0" smtClean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lang="en-IN" sz="2800" dirty="0">
                <a:solidFill>
                  <a:srgbClr val="FFFFFF"/>
                </a:solidFill>
                <a:latin typeface="Georgia"/>
                <a:cs typeface="Georgia"/>
              </a:rPr>
              <a:t>elimination </a:t>
            </a:r>
            <a:endParaRPr lang="en-IN" sz="2800" dirty="0" smtClean="0">
              <a:solidFill>
                <a:srgbClr val="FFFFFF"/>
              </a:solidFill>
              <a:latin typeface="Georgia"/>
              <a:cs typeface="Georgia"/>
            </a:endParaRPr>
          </a:p>
          <a:p>
            <a:pPr>
              <a:lnSpc>
                <a:spcPts val="3176"/>
              </a:lnSpc>
              <a:spcBef>
                <a:spcPts val="2007"/>
              </a:spcBef>
            </a:pPr>
            <a:r>
              <a:rPr sz="2250" dirty="0" smtClean="0">
                <a:solidFill>
                  <a:srgbClr val="C00000"/>
                </a:solidFill>
                <a:latin typeface="QQTCCH+Wingdings"/>
                <a:cs typeface="QQTCCH+Wingdings"/>
              </a:rPr>
              <a:t></a:t>
            </a:r>
            <a:r>
              <a:rPr sz="2250" spc="14" dirty="0" smtClean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IN" sz="2800" dirty="0">
                <a:solidFill>
                  <a:srgbClr val="FFFFFF"/>
                </a:solidFill>
                <a:latin typeface="Georgia"/>
                <a:cs typeface="Georgia"/>
              </a:rPr>
              <a:t>Unit production</a:t>
            </a:r>
            <a:r>
              <a:rPr lang="en-IN" sz="2800" spc="36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lang="en-IN" sz="2800" dirty="0">
                <a:solidFill>
                  <a:srgbClr val="FFFFFF"/>
                </a:solidFill>
                <a:latin typeface="Georgia"/>
                <a:cs typeface="Georgia"/>
              </a:rPr>
              <a:t>elimination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375E-8637-4AE2-99C8-5BB8C19AA134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24373" y="977800"/>
            <a:ext cx="3121190" cy="1840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Derive</a:t>
            </a:r>
            <a:r>
              <a:rPr sz="2400" spc="-2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some strings</a:t>
            </a:r>
          </a:p>
          <a:p>
            <a:pPr marL="0" marR="0">
              <a:lnSpc>
                <a:spcPts val="2729"/>
              </a:lnSpc>
              <a:spcBef>
                <a:spcPts val="135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S</a:t>
            </a:r>
            <a:r>
              <a:rPr sz="24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4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aSb | c | Ac</a:t>
            </a:r>
          </a:p>
          <a:p>
            <a:pPr marL="0" marR="0">
              <a:lnSpc>
                <a:spcPts val="2726"/>
              </a:lnSpc>
              <a:spcBef>
                <a:spcPts val="135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4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4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2900" y="1021996"/>
            <a:ext cx="4638353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9ED155"/>
                </a:solidFill>
                <a:latin typeface="Times New Roman"/>
                <a:cs typeface="Times New Roman"/>
              </a:rPr>
              <a:t>▪</a:t>
            </a:r>
            <a:r>
              <a:rPr sz="2400" spc="-46" dirty="0">
                <a:solidFill>
                  <a:srgbClr val="9ED15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</a:t>
            </a:r>
            <a:r>
              <a:rPr sz="2400" spc="-17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non-terminal</a:t>
            </a:r>
            <a:r>
              <a:rPr sz="2400" spc="-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i="1" dirty="0">
                <a:solidFill>
                  <a:srgbClr val="A50021"/>
                </a:solidFill>
                <a:latin typeface="Georgia"/>
                <a:cs typeface="Georgia"/>
              </a:rPr>
              <a:t>X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is </a:t>
            </a:r>
            <a:r>
              <a:rPr sz="2400" b="1" dirty="0">
                <a:solidFill>
                  <a:srgbClr val="266D78"/>
                </a:solidFill>
                <a:latin typeface="Georgia"/>
                <a:cs typeface="Georgia"/>
              </a:rPr>
              <a:t>useless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1208" y="1311556"/>
            <a:ext cx="740866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if: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1208" y="1726338"/>
            <a:ext cx="4113768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C00000"/>
                </a:solidFill>
                <a:latin typeface="Times New Roman"/>
                <a:cs typeface="Times New Roman"/>
              </a:rPr>
              <a:t>□</a:t>
            </a:r>
            <a:r>
              <a:rPr sz="2400" spc="761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A50021"/>
                </a:solidFill>
                <a:latin typeface="Georgia"/>
                <a:cs typeface="Georgia"/>
              </a:rPr>
              <a:t>X</a:t>
            </a:r>
            <a:r>
              <a:rPr sz="2400" i="1" spc="-15" dirty="0">
                <a:solidFill>
                  <a:srgbClr val="A50021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does</a:t>
            </a:r>
            <a:r>
              <a:rPr sz="2400" spc="-1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not</a:t>
            </a:r>
            <a:r>
              <a:rPr sz="2400" spc="-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generate any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8128" y="1982370"/>
            <a:ext cx="3020120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string</a:t>
            </a:r>
            <a:r>
              <a:rPr sz="2400" spc="-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of</a:t>
            </a:r>
            <a:r>
              <a:rPr sz="2400" spc="-12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terminals.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78128" y="2422802"/>
            <a:ext cx="3753395" cy="722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C00000"/>
                </a:solidFill>
                <a:latin typeface="Times New Roman"/>
                <a:cs typeface="Times New Roman"/>
              </a:rPr>
              <a:t>▫</a:t>
            </a:r>
            <a:r>
              <a:rPr sz="2400" spc="696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It</a:t>
            </a:r>
            <a:r>
              <a:rPr sz="2000" spc="-2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cannot derive</a:t>
            </a:r>
            <a:r>
              <a:rPr sz="2000" spc="-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a terminal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24373" y="2532636"/>
            <a:ext cx="1902021" cy="803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</a:t>
            </a:r>
            <a:r>
              <a:rPr sz="24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4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bB</a:t>
            </a:r>
            <a:r>
              <a:rPr sz="2400" spc="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|</a:t>
            </a:r>
            <a:r>
              <a:rPr sz="24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50924" y="2736005"/>
            <a:ext cx="1037701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string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78128" y="3162725"/>
            <a:ext cx="748967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A50021"/>
                </a:solidFill>
                <a:latin typeface="Georgia"/>
                <a:cs typeface="Georgia"/>
              </a:rPr>
              <a:t>OR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736591" y="3339603"/>
            <a:ext cx="4587991" cy="127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Any</a:t>
            </a:r>
            <a:r>
              <a:rPr sz="2800" spc="-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production</a:t>
            </a:r>
            <a:r>
              <a:rPr sz="2800" spc="3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involving</a:t>
            </a:r>
          </a:p>
          <a:p>
            <a:pPr marL="394716" marR="0">
              <a:lnSpc>
                <a:spcPts val="2651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a useless symbol is 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21208" y="3518918"/>
            <a:ext cx="4023808" cy="803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C00000"/>
                </a:solidFill>
                <a:latin typeface="Times New Roman"/>
                <a:cs typeface="Times New Roman"/>
              </a:rPr>
              <a:t>□</a:t>
            </a:r>
            <a:r>
              <a:rPr sz="2400" spc="761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A50021"/>
                </a:solidFill>
                <a:latin typeface="Georgia"/>
                <a:cs typeface="Georgia"/>
              </a:rPr>
              <a:t>X</a:t>
            </a:r>
            <a:r>
              <a:rPr sz="2400" i="1" spc="-15" dirty="0">
                <a:solidFill>
                  <a:srgbClr val="A50021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does not</a:t>
            </a:r>
            <a:r>
              <a:rPr sz="2400" spc="-23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occur in</a:t>
            </a:r>
            <a:r>
              <a:rPr sz="2400" spc="-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any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78128" y="3775255"/>
            <a:ext cx="2511509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sentential</a:t>
            </a:r>
            <a:r>
              <a:rPr sz="2400" spc="-21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form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959096" y="4014760"/>
            <a:ext cx="4081685" cy="937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9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339966"/>
                </a:solidFill>
                <a:latin typeface="Georgia"/>
                <a:cs typeface="Georgia"/>
              </a:rPr>
              <a:t>useless</a:t>
            </a:r>
            <a:r>
              <a:rPr sz="2800" b="1" spc="27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800" b="1" dirty="0">
                <a:solidFill>
                  <a:srgbClr val="339966"/>
                </a:solidFill>
                <a:latin typeface="Georgia"/>
                <a:cs typeface="Georgia"/>
              </a:rPr>
              <a:t>production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78128" y="4215958"/>
            <a:ext cx="3650567" cy="722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C00000"/>
                </a:solidFill>
                <a:latin typeface="Times New Roman"/>
                <a:cs typeface="Times New Roman"/>
              </a:rPr>
              <a:t>▫</a:t>
            </a:r>
            <a:r>
              <a:rPr sz="2400" spc="696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It</a:t>
            </a:r>
            <a:r>
              <a:rPr sz="2000" spc="-2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cannot be reached from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50924" y="4528229"/>
            <a:ext cx="1770273" cy="670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start</a:t>
            </a:r>
            <a:r>
              <a:rPr sz="2000" spc="-1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symbol</a:t>
            </a: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5CE3-F48D-468E-B688-DD7238625AA5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28392" y="680832"/>
            <a:ext cx="5126687" cy="937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9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339966"/>
                </a:solidFill>
                <a:latin typeface="Georgia"/>
                <a:cs typeface="Georgia"/>
              </a:rPr>
              <a:t>Context-Free Grammars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3173" y="1187046"/>
            <a:ext cx="5255396" cy="672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8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CC00"/>
                </a:solidFill>
                <a:latin typeface="Wingdings 3"/>
                <a:cs typeface="Wingdings 3"/>
              </a:rPr>
              <a:t></a:t>
            </a:r>
            <a:r>
              <a:rPr sz="2000" spc="1040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Languages</a:t>
            </a:r>
            <a:r>
              <a:rPr sz="2000" spc="63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that</a:t>
            </a:r>
            <a:r>
              <a:rPr sz="2000" spc="636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are</a:t>
            </a:r>
            <a:r>
              <a:rPr sz="2000" spc="64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0000"/>
                </a:solidFill>
                <a:latin typeface="Georgia"/>
                <a:cs typeface="Georgia"/>
              </a:rPr>
              <a:t>generated</a:t>
            </a:r>
            <a:r>
              <a:rPr sz="2000" b="1" spc="619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61313" y="1494580"/>
            <a:ext cx="4845755" cy="97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context-free</a:t>
            </a:r>
            <a:r>
              <a:rPr sz="2000" spc="34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grammars</a:t>
            </a:r>
            <a:r>
              <a:rPr sz="2000" spc="356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are</a:t>
            </a:r>
            <a:r>
              <a:rPr sz="2000" spc="117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context-</a:t>
            </a:r>
          </a:p>
          <a:p>
            <a:pPr marL="0" marR="0">
              <a:lnSpc>
                <a:spcPts val="2279"/>
              </a:lnSpc>
              <a:spcBef>
                <a:spcPts val="1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free languages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3173" y="2177900"/>
            <a:ext cx="5254427" cy="18923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8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CC00"/>
                </a:solidFill>
                <a:latin typeface="Wingdings 3"/>
                <a:cs typeface="Wingdings 3"/>
              </a:rPr>
              <a:t></a:t>
            </a:r>
            <a:r>
              <a:rPr sz="2000" spc="1040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Context-free</a:t>
            </a:r>
            <a:r>
              <a:rPr sz="2000" spc="120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grammars</a:t>
            </a:r>
            <a:r>
              <a:rPr sz="2000" spc="12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are</a:t>
            </a:r>
            <a:r>
              <a:rPr sz="2000" spc="120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more</a:t>
            </a:r>
          </a:p>
          <a:p>
            <a:pPr marL="358140" marR="0">
              <a:lnSpc>
                <a:spcPts val="2277"/>
              </a:lnSpc>
              <a:spcBef>
                <a:spcPts val="1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expressive</a:t>
            </a:r>
            <a:r>
              <a:rPr sz="2000" spc="30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than</a:t>
            </a:r>
            <a:r>
              <a:rPr sz="2000" spc="316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finite</a:t>
            </a:r>
            <a:r>
              <a:rPr sz="2000" spc="3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automata:</a:t>
            </a:r>
            <a:r>
              <a:rPr sz="2000" spc="30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if</a:t>
            </a:r>
            <a:r>
              <a:rPr sz="2000" spc="30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</a:p>
          <a:p>
            <a:pPr marL="358140" marR="0">
              <a:lnSpc>
                <a:spcPts val="2279"/>
              </a:lnSpc>
              <a:spcBef>
                <a:spcPts val="1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language</a:t>
            </a:r>
            <a:r>
              <a:rPr sz="2000" spc="469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L</a:t>
            </a:r>
            <a:r>
              <a:rPr sz="2000" spc="47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spc="14" dirty="0">
                <a:solidFill>
                  <a:srgbClr val="000000"/>
                </a:solidFill>
                <a:latin typeface="Georgia"/>
                <a:cs typeface="Georgia"/>
              </a:rPr>
              <a:t>is</a:t>
            </a:r>
            <a:r>
              <a:rPr sz="2000" spc="45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0000"/>
                </a:solidFill>
                <a:latin typeface="Georgia"/>
                <a:cs typeface="Georgia"/>
              </a:rPr>
              <a:t>accepted</a:t>
            </a:r>
            <a:r>
              <a:rPr sz="2000" b="1" spc="446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by</a:t>
            </a:r>
            <a:r>
              <a:rPr sz="2000" spc="459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000" spc="47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finite</a:t>
            </a:r>
          </a:p>
          <a:p>
            <a:pPr marL="358140" marR="0">
              <a:lnSpc>
                <a:spcPts val="2277"/>
              </a:lnSpc>
              <a:spcBef>
                <a:spcPts val="1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automata</a:t>
            </a:r>
            <a:r>
              <a:rPr sz="2000" spc="3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then</a:t>
            </a:r>
            <a:r>
              <a:rPr sz="2000" spc="33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L</a:t>
            </a:r>
            <a:r>
              <a:rPr sz="2000" spc="326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can</a:t>
            </a:r>
            <a:r>
              <a:rPr sz="2000" spc="33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be</a:t>
            </a:r>
            <a:r>
              <a:rPr sz="2000" spc="319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0000"/>
                </a:solidFill>
                <a:latin typeface="Georgia"/>
                <a:cs typeface="Georgia"/>
              </a:rPr>
              <a:t>generated</a:t>
            </a:r>
          </a:p>
          <a:p>
            <a:pPr marL="358140" marR="0">
              <a:lnSpc>
                <a:spcPts val="2277"/>
              </a:lnSpc>
              <a:spcBef>
                <a:spcPts val="1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by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0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context-free</a:t>
            </a:r>
            <a:r>
              <a:rPr sz="2000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grammar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3173" y="3778426"/>
            <a:ext cx="1711858" cy="6732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8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CC00"/>
                </a:solidFill>
                <a:latin typeface="Wingdings 3"/>
                <a:cs typeface="Wingdings 3"/>
              </a:rPr>
              <a:t></a:t>
            </a:r>
            <a:r>
              <a:rPr sz="2000" spc="1040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Beware: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22273" y="4086243"/>
            <a:ext cx="3774682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The</a:t>
            </a:r>
            <a:r>
              <a:rPr sz="2000" b="1" spc="-18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converse</a:t>
            </a:r>
            <a:r>
              <a:rPr sz="2000" b="1" spc="-20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is NOT</a:t>
            </a:r>
            <a:r>
              <a:rPr sz="2000" b="1" spc="-20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true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08719" y="4738518"/>
            <a:ext cx="34640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3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AA12-B644-46B5-B36D-4B4D6A91494C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9559" y="404100"/>
            <a:ext cx="4716916" cy="1363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9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C00000"/>
                </a:solidFill>
                <a:latin typeface="Georgia"/>
                <a:cs typeface="Georgia"/>
              </a:rPr>
              <a:t>Elimination</a:t>
            </a:r>
            <a:r>
              <a:rPr sz="2800" b="1" spc="2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800" b="1" dirty="0">
                <a:solidFill>
                  <a:srgbClr val="C00000"/>
                </a:solidFill>
                <a:latin typeface="Georgia"/>
                <a:cs typeface="Georgia"/>
              </a:rPr>
              <a:t>of Useless</a:t>
            </a:r>
          </a:p>
          <a:p>
            <a:pPr marL="1301750" marR="0">
              <a:lnSpc>
                <a:spcPts val="3176"/>
              </a:lnSpc>
              <a:spcBef>
                <a:spcPts val="133"/>
              </a:spcBef>
              <a:spcAft>
                <a:spcPts val="0"/>
              </a:spcAft>
            </a:pPr>
            <a:r>
              <a:rPr sz="2800" b="1" dirty="0">
                <a:solidFill>
                  <a:srgbClr val="C00000"/>
                </a:solidFill>
                <a:latin typeface="Georgia"/>
                <a:cs typeface="Georgia"/>
              </a:rPr>
              <a:t>Productions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070" y="1916822"/>
            <a:ext cx="3953657" cy="1363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000000"/>
                </a:solidFill>
                <a:latin typeface="Georgia"/>
                <a:cs typeface="Georgia"/>
              </a:rPr>
              <a:t>Phase 1</a:t>
            </a:r>
            <a:r>
              <a:rPr sz="2800" b="1" spc="-2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− Derivation</a:t>
            </a:r>
          </a:p>
          <a:p>
            <a:pPr marL="0" marR="0">
              <a:lnSpc>
                <a:spcPts val="3179"/>
              </a:lnSpc>
              <a:spcBef>
                <a:spcPts val="132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of </a:t>
            </a:r>
            <a:r>
              <a:rPr sz="2800" spc="-15" dirty="0">
                <a:solidFill>
                  <a:srgbClr val="000000"/>
                </a:solidFill>
                <a:latin typeface="Georgia"/>
                <a:cs typeface="Georgia"/>
              </a:rPr>
              <a:t>an</a:t>
            </a:r>
            <a:r>
              <a:rPr sz="2800" spc="2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equivalent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070" y="2770516"/>
            <a:ext cx="4279750" cy="26444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grammar,</a:t>
            </a:r>
            <a:r>
              <a:rPr sz="2800" spc="2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b="1" dirty="0">
                <a:solidFill>
                  <a:srgbClr val="000000"/>
                </a:solidFill>
                <a:latin typeface="Georgia"/>
                <a:cs typeface="Georgia"/>
              </a:rPr>
              <a:t>G′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, from</a:t>
            </a:r>
            <a:r>
              <a:rPr sz="28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the</a:t>
            </a:r>
          </a:p>
          <a:p>
            <a:pPr marL="0" marR="0">
              <a:lnSpc>
                <a:spcPts val="3179"/>
              </a:lnSpc>
              <a:spcBef>
                <a:spcPts val="133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CFG,</a:t>
            </a:r>
            <a:r>
              <a:rPr sz="28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b="1" dirty="0">
                <a:solidFill>
                  <a:srgbClr val="000000"/>
                </a:solidFill>
                <a:latin typeface="Georgia"/>
                <a:cs typeface="Georgia"/>
              </a:rPr>
              <a:t>G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, such</a:t>
            </a:r>
            <a:r>
              <a:rPr sz="28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that </a:t>
            </a:r>
            <a:r>
              <a:rPr sz="2800" b="1" dirty="0">
                <a:solidFill>
                  <a:srgbClr val="0070C0"/>
                </a:solidFill>
                <a:latin typeface="Georgia"/>
                <a:cs typeface="Georgia"/>
              </a:rPr>
              <a:t>each</a:t>
            </a:r>
          </a:p>
          <a:p>
            <a:pPr marL="0" marR="0">
              <a:lnSpc>
                <a:spcPts val="3176"/>
              </a:lnSpc>
              <a:spcBef>
                <a:spcPts val="182"/>
              </a:spcBef>
              <a:spcAft>
                <a:spcPts val="0"/>
              </a:spcAft>
            </a:pPr>
            <a:r>
              <a:rPr sz="2800" b="1" dirty="0">
                <a:solidFill>
                  <a:srgbClr val="0070C0"/>
                </a:solidFill>
                <a:latin typeface="Georgia"/>
                <a:cs typeface="Georgia"/>
              </a:rPr>
              <a:t>variable derives</a:t>
            </a:r>
          </a:p>
          <a:p>
            <a:pPr marL="0" marR="0">
              <a:lnSpc>
                <a:spcPts val="3176"/>
              </a:lnSpc>
              <a:spcBef>
                <a:spcPts val="183"/>
              </a:spcBef>
              <a:spcAft>
                <a:spcPts val="0"/>
              </a:spcAft>
            </a:pPr>
            <a:r>
              <a:rPr sz="2800" b="1" dirty="0">
                <a:solidFill>
                  <a:srgbClr val="0070C0"/>
                </a:solidFill>
                <a:latin typeface="Georgia"/>
                <a:cs typeface="Georgia"/>
              </a:rPr>
              <a:t>some terminal</a:t>
            </a:r>
          </a:p>
          <a:p>
            <a:pPr marL="0" marR="0">
              <a:lnSpc>
                <a:spcPts val="3179"/>
              </a:lnSpc>
              <a:spcBef>
                <a:spcPts val="132"/>
              </a:spcBef>
              <a:spcAft>
                <a:spcPts val="0"/>
              </a:spcAft>
            </a:pPr>
            <a:r>
              <a:rPr sz="2800" b="1" dirty="0">
                <a:solidFill>
                  <a:srgbClr val="0070C0"/>
                </a:solidFill>
                <a:latin typeface="Georgia"/>
                <a:cs typeface="Georgia"/>
              </a:rPr>
              <a:t>string.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20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2030-4AC3-456E-A38B-DF0838C0AEAF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5137" y="473610"/>
            <a:ext cx="3013405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Construction</a:t>
            </a:r>
            <a:r>
              <a:rPr sz="2400" spc="-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of V′: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5137" y="981650"/>
            <a:ext cx="5040035" cy="814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339966"/>
                </a:solidFill>
                <a:latin typeface="QQTCCH+Wingdings"/>
                <a:cs typeface="QQTCCH+Wingdings"/>
              </a:rPr>
              <a:t></a:t>
            </a:r>
            <a:r>
              <a:rPr sz="2400" spc="461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We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define</a:t>
            </a:r>
            <a:r>
              <a:rPr sz="2400" spc="-3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V</a:t>
            </a:r>
            <a:r>
              <a:rPr sz="2400" spc="-1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′</a:t>
            </a:r>
            <a:r>
              <a:rPr sz="2400" spc="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⊆</a:t>
            </a:r>
            <a:r>
              <a:rPr sz="2400" spc="-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V by recursion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17369" y="1160079"/>
            <a:ext cx="364182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5137" y="1498667"/>
            <a:ext cx="8035846" cy="814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339966"/>
                </a:solidFill>
                <a:latin typeface="QQTCCH+Wingdings"/>
                <a:cs typeface="QQTCCH+Wingdings"/>
              </a:rPr>
              <a:t></a:t>
            </a:r>
            <a:r>
              <a:rPr sz="2400" spc="461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V</a:t>
            </a:r>
            <a:r>
              <a:rPr sz="2400" b="1" spc="164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′={A</a:t>
            </a:r>
            <a:r>
              <a:rPr sz="2400" b="1" spc="10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70C0"/>
                </a:solidFill>
                <a:latin typeface="Cambria Math"/>
                <a:cs typeface="Cambria Math"/>
              </a:rPr>
              <a:t>∈</a:t>
            </a:r>
            <a:r>
              <a:rPr sz="2400" spc="-18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V | there</a:t>
            </a:r>
            <a:r>
              <a:rPr sz="2400" b="1" spc="21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exists</a:t>
            </a:r>
            <a:r>
              <a:rPr sz="2400" b="1" spc="-10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a production A</a:t>
            </a:r>
            <a:r>
              <a:rPr sz="2400" b="1" spc="20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→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ω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1105" y="1677096"/>
            <a:ext cx="404067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0070C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9457" y="1865951"/>
            <a:ext cx="2608452" cy="814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where ω </a:t>
            </a:r>
            <a:r>
              <a:rPr sz="2400" dirty="0">
                <a:solidFill>
                  <a:srgbClr val="0070C0"/>
                </a:solidFill>
                <a:latin typeface="Cambria Math"/>
                <a:cs typeface="Cambria Math"/>
              </a:rPr>
              <a:t>∈</a:t>
            </a:r>
            <a:r>
              <a:rPr sz="2400" spc="-17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Σ*}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15137" y="2382551"/>
            <a:ext cx="8842306" cy="8148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339966"/>
                </a:solidFill>
                <a:latin typeface="QQTCCH+Wingdings"/>
                <a:cs typeface="QQTCCH+Wingdings"/>
              </a:rPr>
              <a:t></a:t>
            </a:r>
            <a:r>
              <a:rPr sz="2400" spc="461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Vi+1′=V</a:t>
            </a:r>
            <a:r>
              <a:rPr sz="2400" spc="-1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′</a:t>
            </a:r>
            <a:r>
              <a:rPr sz="24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∪</a:t>
            </a:r>
            <a:r>
              <a:rPr sz="2400" spc="-1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{A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∈</a:t>
            </a:r>
            <a:r>
              <a:rPr sz="2400" spc="-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V| there exists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some production</a:t>
            </a:r>
            <a:r>
              <a:rPr sz="24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α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06575" y="2560990"/>
            <a:ext cx="364271" cy="535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6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9457" y="2750125"/>
            <a:ext cx="3045285" cy="814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with α</a:t>
            </a:r>
            <a:r>
              <a:rPr sz="24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∈</a:t>
            </a:r>
            <a:r>
              <a:rPr sz="2400" spc="-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(Σ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∪</a:t>
            </a:r>
            <a:r>
              <a:rPr sz="2400" spc="-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V</a:t>
            </a:r>
            <a:r>
              <a:rPr sz="2400" spc="-1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′)*}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731897" y="2928553"/>
            <a:ext cx="364182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15137" y="3278507"/>
            <a:ext cx="7311710" cy="803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339966"/>
                </a:solidFill>
                <a:latin typeface="QQTCCH+Wingdings"/>
                <a:cs typeface="QQTCCH+Wingdings"/>
              </a:rPr>
              <a:t></a:t>
            </a:r>
            <a:r>
              <a:rPr sz="2400" spc="461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At</a:t>
            </a:r>
            <a:r>
              <a:rPr sz="2400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some</a:t>
            </a:r>
            <a:r>
              <a:rPr sz="2400" spc="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point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V</a:t>
            </a:r>
            <a:r>
              <a:rPr sz="2400" b="1" spc="393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′=V</a:t>
            </a:r>
            <a:r>
              <a:rPr sz="2400" b="1" spc="2301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′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.</a:t>
            </a:r>
            <a:r>
              <a:rPr sz="2400" spc="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Then we get V′=V</a:t>
            </a:r>
            <a:r>
              <a:rPr sz="2400" spc="269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′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873629" y="3446815"/>
            <a:ext cx="433060" cy="535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6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0070C0"/>
                </a:solidFill>
                <a:latin typeface="Georgia"/>
                <a:cs typeface="Georgia"/>
              </a:rPr>
              <a:t>k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545713" y="3446815"/>
            <a:ext cx="675217" cy="535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6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0070C0"/>
                </a:solidFill>
                <a:latin typeface="Georgia"/>
                <a:cs typeface="Georgia"/>
              </a:rPr>
              <a:t>k+1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566916" y="3446815"/>
            <a:ext cx="413534" cy="535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6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k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15137" y="3796896"/>
            <a:ext cx="3176104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339966"/>
                </a:solidFill>
                <a:latin typeface="QQTCCH+Wingdings"/>
                <a:cs typeface="QQTCCH+Wingdings"/>
              </a:rPr>
              <a:t></a:t>
            </a:r>
            <a:r>
              <a:rPr sz="2400" spc="461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Construction</a:t>
            </a:r>
            <a:r>
              <a:rPr sz="2400" spc="-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of P′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15137" y="4303426"/>
            <a:ext cx="4684340" cy="8148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339966"/>
                </a:solidFill>
                <a:latin typeface="QQTCCH+Wingdings"/>
                <a:cs typeface="QQTCCH+Wingdings"/>
              </a:rPr>
              <a:t></a:t>
            </a:r>
            <a:r>
              <a:rPr sz="2400" spc="461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P</a:t>
            </a:r>
            <a:r>
              <a:rPr sz="2400" spc="6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′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={A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α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|A, α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∈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(V</a:t>
            </a: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′</a:t>
            </a:r>
            <a:r>
              <a:rPr sz="2400" spc="-9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∪</a:t>
            </a:r>
            <a:r>
              <a:rPr sz="24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Σ)*}</a:t>
            </a: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0F766-8A81-44EC-83E0-2B58401684C9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0057" y="207562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2900" y="327941"/>
            <a:ext cx="8589296" cy="10635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Let</a:t>
            </a:r>
            <a:r>
              <a:rPr sz="20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G be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S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AB, A</a:t>
            </a:r>
            <a:r>
              <a:rPr sz="2400" b="1" spc="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a, B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b, B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C, and E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b="1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c</a:t>
            </a:r>
          </a:p>
          <a:p>
            <a:pPr marL="0" marR="0">
              <a:lnSpc>
                <a:spcPts val="2279"/>
              </a:lnSpc>
              <a:spcBef>
                <a:spcPts val="216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Find</a:t>
            </a:r>
            <a:r>
              <a:rPr sz="2000" spc="-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G’ such that</a:t>
            </a:r>
            <a:r>
              <a:rPr sz="20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every</a:t>
            </a:r>
            <a:r>
              <a:rPr sz="20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variable</a:t>
            </a:r>
            <a:r>
              <a:rPr sz="2000" spc="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in G’ derives</a:t>
            </a:r>
            <a:r>
              <a:rPr sz="20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some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terminal string.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9003" y="1405807"/>
            <a:ext cx="1972762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 smtClean="0">
                <a:solidFill>
                  <a:srgbClr val="000000"/>
                </a:solidFill>
                <a:latin typeface="Georgia"/>
                <a:cs typeface="Georgia"/>
              </a:rPr>
              <a:t>V</a:t>
            </a:r>
            <a:r>
              <a:rPr sz="2000" spc="93" dirty="0" smtClean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′ = {A, B,</a:t>
            </a:r>
            <a:r>
              <a:rPr sz="20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E}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71848" y="1477815"/>
            <a:ext cx="2540637" cy="112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0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a, B</a:t>
            </a:r>
            <a:r>
              <a:rPr sz="2000" spc="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b,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E</a:t>
            </a:r>
            <a:r>
              <a:rPr sz="20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→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</a:t>
            </a:r>
          </a:p>
          <a:p>
            <a:pPr marL="0" marR="0">
              <a:lnSpc>
                <a:spcPts val="2279"/>
              </a:lnSpc>
              <a:spcBef>
                <a:spcPts val="13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 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AB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8167" y="1546550"/>
            <a:ext cx="32986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9003" y="1864531"/>
            <a:ext cx="2234388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V</a:t>
            </a:r>
            <a:r>
              <a:rPr sz="2000" spc="26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′</a:t>
            </a:r>
            <a:r>
              <a:rPr sz="2000" spc="-6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= {A,</a:t>
            </a:r>
            <a:r>
              <a:rPr sz="20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B, E,</a:t>
            </a:r>
            <a:r>
              <a:rPr sz="20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S}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8167" y="2005274"/>
            <a:ext cx="351668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59003" y="2322112"/>
            <a:ext cx="2232864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V</a:t>
            </a:r>
            <a:r>
              <a:rPr sz="2000" spc="249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′</a:t>
            </a:r>
            <a:r>
              <a:rPr sz="2000" spc="-6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= {A,</a:t>
            </a:r>
            <a:r>
              <a:rPr sz="20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B, E,</a:t>
            </a:r>
            <a:r>
              <a:rPr sz="20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S}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28167" y="2462855"/>
            <a:ext cx="35051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29335" y="2779312"/>
            <a:ext cx="918229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= V</a:t>
            </a:r>
            <a:r>
              <a:rPr sz="2000" spc="26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′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324355" y="2920055"/>
            <a:ext cx="351668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75106" y="3590234"/>
            <a:ext cx="4665814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Here we get</a:t>
            </a:r>
            <a:r>
              <a:rPr sz="2400" b="1" spc="21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V′={S,A,B,E}.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75106" y="4303778"/>
            <a:ext cx="6517598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So P′=</a:t>
            </a:r>
            <a:r>
              <a:rPr sz="2400" b="1" spc="11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S</a:t>
            </a:r>
            <a:r>
              <a:rPr sz="2400" b="1" spc="10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→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AB, A</a:t>
            </a:r>
            <a:r>
              <a:rPr sz="2400" b="1" spc="14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→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a, B </a:t>
            </a:r>
            <a:r>
              <a:rPr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→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b and E</a:t>
            </a:r>
            <a:r>
              <a:rPr sz="2400" b="1" spc="-10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→</a:t>
            </a:r>
            <a:r>
              <a:rPr sz="2400" b="1" spc="23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c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758428" y="4738518"/>
            <a:ext cx="445629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22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D38C-DA7D-4503-BC09-7A6E7C12C496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5137" y="469436"/>
            <a:ext cx="9269113" cy="974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0000"/>
                </a:solidFill>
                <a:latin typeface="Georgia"/>
                <a:cs typeface="Georgia"/>
              </a:rPr>
              <a:t>Phase</a:t>
            </a:r>
            <a:r>
              <a:rPr sz="2000" b="1" spc="-3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  <a:r>
              <a:rPr sz="2000" b="1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− Derivation of an equivalent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grammar,</a:t>
            </a:r>
            <a:r>
              <a:rPr sz="2000" spc="2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0000"/>
                </a:solidFill>
                <a:latin typeface="Georgia"/>
                <a:cs typeface="Georgia"/>
              </a:rPr>
              <a:t>G″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, from the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CFG, </a:t>
            </a:r>
            <a:r>
              <a:rPr sz="2000" b="1" dirty="0">
                <a:solidFill>
                  <a:srgbClr val="000000"/>
                </a:solidFill>
                <a:latin typeface="Georgia"/>
                <a:cs typeface="Georgia"/>
              </a:rPr>
              <a:t>G′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,</a:t>
            </a:r>
          </a:p>
          <a:p>
            <a:pPr marL="0" marR="0">
              <a:lnSpc>
                <a:spcPts val="2277"/>
              </a:lnSpc>
              <a:spcBef>
                <a:spcPts val="1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such</a:t>
            </a:r>
            <a:r>
              <a:rPr sz="20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that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each symbol appears in a sentential</a:t>
            </a:r>
            <a:r>
              <a:rPr sz="2000" spc="-23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form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5137" y="1536617"/>
            <a:ext cx="2565060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Construction</a:t>
            </a:r>
            <a:r>
              <a:rPr sz="20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of V″: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5137" y="1986890"/>
            <a:ext cx="4320948" cy="67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</a:t>
            </a:r>
            <a:r>
              <a:rPr sz="2000" spc="744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We</a:t>
            </a:r>
            <a:r>
              <a:rPr sz="2000" spc="-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define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V</a:t>
            </a:r>
            <a:r>
              <a:rPr sz="2000" spc="-86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″ </a:t>
            </a:r>
            <a:r>
              <a:rPr sz="2000" dirty="0">
                <a:solidFill>
                  <a:srgbClr val="000000"/>
                </a:solidFill>
                <a:latin typeface="Cambria Math"/>
                <a:cs typeface="Cambria Math"/>
              </a:rPr>
              <a:t>⊆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V </a:t>
            </a:r>
            <a:r>
              <a:rPr sz="2000" spc="10" dirty="0">
                <a:solidFill>
                  <a:srgbClr val="000000"/>
                </a:solidFill>
                <a:latin typeface="Georgia"/>
                <a:cs typeface="Georgia"/>
              </a:rPr>
              <a:t>by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 recursion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48891" y="2136084"/>
            <a:ext cx="306734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5137" y="2451271"/>
            <a:ext cx="1665419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</a:t>
            </a:r>
            <a:r>
              <a:rPr sz="2000" spc="744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V</a:t>
            </a:r>
            <a:r>
              <a:rPr sz="2000" b="1" spc="139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″={S}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3005" y="2592014"/>
            <a:ext cx="34002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0070C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15137" y="2900020"/>
            <a:ext cx="7657825" cy="67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</a:t>
            </a:r>
            <a:r>
              <a:rPr sz="2000" spc="744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7030A0"/>
                </a:solidFill>
                <a:latin typeface="Georgia"/>
                <a:cs typeface="Georgia"/>
              </a:rPr>
              <a:t>Vi+1</a:t>
            </a:r>
            <a:r>
              <a:rPr sz="2000" b="1" dirty="0">
                <a:solidFill>
                  <a:srgbClr val="7030A0"/>
                </a:solidFill>
                <a:latin typeface="Georgia"/>
                <a:cs typeface="Georgia"/>
              </a:rPr>
              <a:t>″</a:t>
            </a:r>
            <a:r>
              <a:rPr sz="2000" dirty="0">
                <a:solidFill>
                  <a:srgbClr val="7030A0"/>
                </a:solidFill>
                <a:latin typeface="Georgia"/>
                <a:cs typeface="Georgia"/>
              </a:rPr>
              <a:t>=V</a:t>
            </a:r>
            <a:r>
              <a:rPr sz="2000" spc="-85" dirty="0">
                <a:solidFill>
                  <a:srgbClr val="7030A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7030A0"/>
                </a:solidFill>
                <a:latin typeface="Georgia"/>
                <a:cs typeface="Georgia"/>
              </a:rPr>
              <a:t>″</a:t>
            </a:r>
            <a:r>
              <a:rPr sz="2000" b="1" spc="-37" dirty="0">
                <a:solidFill>
                  <a:srgbClr val="7030A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7030A0"/>
                </a:solidFill>
                <a:latin typeface="Cambria Math"/>
                <a:cs typeface="Cambria Math"/>
              </a:rPr>
              <a:t>∪</a:t>
            </a:r>
            <a:r>
              <a:rPr sz="2000" spc="-14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7030A0"/>
                </a:solidFill>
                <a:latin typeface="Georgia"/>
                <a:cs typeface="Georgia"/>
              </a:rPr>
              <a:t>{X</a:t>
            </a:r>
            <a:r>
              <a:rPr sz="2000" spc="20" dirty="0">
                <a:solidFill>
                  <a:srgbClr val="7030A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7030A0"/>
                </a:solidFill>
                <a:latin typeface="Cambria Math"/>
                <a:cs typeface="Cambria Math"/>
              </a:rPr>
              <a:t>∈</a:t>
            </a:r>
            <a:r>
              <a:rPr sz="2000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7030A0"/>
                </a:solidFill>
                <a:latin typeface="Georgia"/>
                <a:cs typeface="Georgia"/>
              </a:rPr>
              <a:t>V′|</a:t>
            </a:r>
            <a:r>
              <a:rPr sz="2000" spc="-10" dirty="0">
                <a:solidFill>
                  <a:srgbClr val="7030A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7030A0"/>
                </a:solidFill>
                <a:latin typeface="Georgia"/>
                <a:cs typeface="Georgia"/>
              </a:rPr>
              <a:t>there</a:t>
            </a:r>
            <a:r>
              <a:rPr sz="2000" spc="-17" dirty="0">
                <a:solidFill>
                  <a:srgbClr val="7030A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7030A0"/>
                </a:solidFill>
                <a:latin typeface="Georgia"/>
                <a:cs typeface="Georgia"/>
              </a:rPr>
              <a:t>exists</a:t>
            </a:r>
            <a:r>
              <a:rPr sz="2000" spc="-10" dirty="0">
                <a:solidFill>
                  <a:srgbClr val="7030A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7030A0"/>
                </a:solidFill>
                <a:latin typeface="Georgia"/>
                <a:cs typeface="Georgia"/>
              </a:rPr>
              <a:t>some production A </a:t>
            </a:r>
            <a:r>
              <a:rPr sz="2000" dirty="0">
                <a:solidFill>
                  <a:srgbClr val="7030A0"/>
                </a:solidFill>
                <a:latin typeface="Times New Roman"/>
                <a:cs typeface="Times New Roman"/>
              </a:rPr>
              <a:t>→</a:t>
            </a:r>
            <a:r>
              <a:rPr sz="2000" dirty="0">
                <a:solidFill>
                  <a:srgbClr val="7030A0"/>
                </a:solidFill>
                <a:latin typeface="Georgia"/>
                <a:cs typeface="Georgia"/>
              </a:rPr>
              <a:t>α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3986" y="3049214"/>
            <a:ext cx="306734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7030A0"/>
                </a:solidFill>
                <a:latin typeface="Georgia"/>
                <a:cs typeface="Georgia"/>
              </a:rPr>
              <a:t>i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9457" y="3206055"/>
            <a:ext cx="5221018" cy="679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52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030A0"/>
                </a:solidFill>
                <a:latin typeface="Georgia"/>
                <a:cs typeface="Georgia"/>
              </a:rPr>
              <a:t>with</a:t>
            </a:r>
            <a:r>
              <a:rPr sz="2000" spc="-15" dirty="0">
                <a:solidFill>
                  <a:srgbClr val="7030A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7030A0"/>
                </a:solidFill>
                <a:latin typeface="Georgia"/>
                <a:cs typeface="Georgia"/>
              </a:rPr>
              <a:t>A </a:t>
            </a:r>
            <a:r>
              <a:rPr sz="2000" dirty="0">
                <a:solidFill>
                  <a:srgbClr val="7030A0"/>
                </a:solidFill>
                <a:latin typeface="Cambria Math"/>
                <a:cs typeface="Cambria Math"/>
              </a:rPr>
              <a:t>∈</a:t>
            </a:r>
            <a:r>
              <a:rPr sz="2000" spc="473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7030A0"/>
                </a:solidFill>
                <a:latin typeface="Georgia"/>
                <a:cs typeface="Georgia"/>
              </a:rPr>
              <a:t>V</a:t>
            </a:r>
            <a:r>
              <a:rPr sz="2000" spc="-87" dirty="0">
                <a:solidFill>
                  <a:srgbClr val="7030A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7030A0"/>
                </a:solidFill>
                <a:latin typeface="Georgia"/>
                <a:cs typeface="Georgia"/>
              </a:rPr>
              <a:t>″ &amp; α contains the</a:t>
            </a:r>
            <a:r>
              <a:rPr sz="2000" spc="-15" dirty="0">
                <a:solidFill>
                  <a:srgbClr val="7030A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7030A0"/>
                </a:solidFill>
                <a:latin typeface="Georgia"/>
                <a:cs typeface="Georgia"/>
              </a:rPr>
              <a:t>symbol X}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30019" y="3355920"/>
            <a:ext cx="306734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7030A0"/>
                </a:solidFill>
                <a:latin typeface="Georgia"/>
                <a:cs typeface="Georgia"/>
              </a:rPr>
              <a:t>i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15137" y="3670801"/>
            <a:ext cx="6380844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</a:t>
            </a:r>
            <a:r>
              <a:rPr sz="2000" spc="744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At</a:t>
            </a:r>
            <a:r>
              <a:rPr sz="2000" spc="-2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some point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V</a:t>
            </a:r>
            <a:r>
              <a:rPr sz="2000" b="1" spc="331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″=V</a:t>
            </a:r>
            <a:r>
              <a:rPr sz="2000" b="1" spc="1907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″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. Then we get</a:t>
            </a:r>
            <a:r>
              <a:rPr sz="2000" spc="-2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V″=V</a:t>
            </a:r>
            <a:r>
              <a:rPr sz="2000" spc="2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″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510917" y="3811545"/>
            <a:ext cx="364058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0070C0"/>
                </a:solidFill>
                <a:latin typeface="Georgia"/>
                <a:cs typeface="Georgia"/>
              </a:rPr>
              <a:t>k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125089" y="3811545"/>
            <a:ext cx="565856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spc="-11" dirty="0">
                <a:solidFill>
                  <a:srgbClr val="0070C0"/>
                </a:solidFill>
                <a:latin typeface="Georgia"/>
                <a:cs typeface="Georgia"/>
              </a:rPr>
              <a:t>k+1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742178" y="3811545"/>
            <a:ext cx="347786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k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15137" y="4128001"/>
            <a:ext cx="2746380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</a:t>
            </a:r>
            <a:r>
              <a:rPr sz="2000" spc="744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Construction</a:t>
            </a:r>
            <a:r>
              <a:rPr sz="20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of P″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15137" y="4577055"/>
            <a:ext cx="3981335" cy="67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</a:t>
            </a:r>
            <a:r>
              <a:rPr sz="2000" spc="744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P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″</a:t>
            </a:r>
            <a:r>
              <a:rPr sz="200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={A 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α |A,</a:t>
            </a:r>
            <a:r>
              <a:rPr sz="20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α</a:t>
            </a:r>
            <a:r>
              <a:rPr sz="20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Cambria Math"/>
                <a:cs typeface="Cambria Math"/>
              </a:rPr>
              <a:t>∈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(V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″</a:t>
            </a:r>
            <a:r>
              <a:rPr sz="2000" spc="-6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00"/>
                </a:solidFill>
                <a:latin typeface="Cambria Math"/>
                <a:cs typeface="Cambria Math"/>
              </a:rPr>
              <a:t>∪</a:t>
            </a:r>
            <a:r>
              <a:rPr sz="2000" spc="-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Σ)*}</a:t>
            </a: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DDB49-2142-4E14-9CEC-06245258B0DE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2900" y="327941"/>
            <a:ext cx="8260150" cy="13122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We</a:t>
            </a:r>
            <a:r>
              <a:rPr sz="2000" spc="-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had </a:t>
            </a:r>
            <a:r>
              <a:rPr sz="2000" b="1" dirty="0">
                <a:solidFill>
                  <a:srgbClr val="000000"/>
                </a:solidFill>
                <a:latin typeface="Georgia"/>
                <a:cs typeface="Georgia"/>
              </a:rPr>
              <a:t>G</a:t>
            </a:r>
            <a:r>
              <a:rPr sz="2000" b="1" spc="-2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as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S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AB, A</a:t>
            </a:r>
            <a:r>
              <a:rPr sz="2400" b="1" spc="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a, B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b, B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C, and</a:t>
            </a:r>
            <a:r>
              <a:rPr sz="2400" b="1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E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b="1" spc="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c</a:t>
            </a:r>
          </a:p>
          <a:p>
            <a:pPr marL="0" marR="0">
              <a:lnSpc>
                <a:spcPts val="2729"/>
              </a:lnSpc>
              <a:spcBef>
                <a:spcPts val="135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Then</a:t>
            </a:r>
            <a:r>
              <a:rPr sz="2400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we got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G′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as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S</a:t>
            </a:r>
            <a:r>
              <a:rPr sz="2400" b="1" spc="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AB, A</a:t>
            </a:r>
            <a:r>
              <a:rPr sz="2400" b="1" spc="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a,</a:t>
            </a:r>
            <a:r>
              <a:rPr sz="2400" b="1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B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b and E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b="1" spc="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9003" y="1909997"/>
            <a:ext cx="1402409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V</a:t>
            </a:r>
            <a:r>
              <a:rPr sz="2000" spc="9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″ = {S}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8167" y="2050740"/>
            <a:ext cx="32986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9003" y="2368695"/>
            <a:ext cx="1981212" cy="670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V</a:t>
            </a:r>
            <a:r>
              <a:rPr sz="2000" spc="26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″</a:t>
            </a:r>
            <a:r>
              <a:rPr sz="2000" spc="-6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= {S, A,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B}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871848" y="2414060"/>
            <a:ext cx="1175287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 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8167" y="2509439"/>
            <a:ext cx="351839" cy="44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6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59003" y="2826175"/>
            <a:ext cx="1979035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V</a:t>
            </a:r>
            <a:r>
              <a:rPr sz="2000" spc="249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″</a:t>
            </a:r>
            <a:r>
              <a:rPr sz="2000" spc="-6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= {S, A, B}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871848" y="2871641"/>
            <a:ext cx="1750740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0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a, B</a:t>
            </a:r>
            <a:r>
              <a:rPr sz="2000" spc="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28167" y="2966918"/>
            <a:ext cx="35051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29335" y="3283095"/>
            <a:ext cx="960713" cy="670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= V</a:t>
            </a:r>
            <a:r>
              <a:rPr sz="2000" spc="26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″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24355" y="3424499"/>
            <a:ext cx="351668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75106" y="3786837"/>
            <a:ext cx="4372780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Here we get</a:t>
            </a:r>
            <a:r>
              <a:rPr sz="2400" b="1" spc="21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V″={S,A,B}.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75106" y="4303778"/>
            <a:ext cx="4762693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So P″= S</a:t>
            </a:r>
            <a:r>
              <a:rPr sz="2400" b="1" spc="12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→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AB, A</a:t>
            </a:r>
            <a:r>
              <a:rPr sz="2400" b="1" spc="14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→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a, B </a:t>
            </a:r>
            <a:r>
              <a:rPr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→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b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24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1E87-6B26-42D2-809B-B7AFB68A3CA7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79512" y="195486"/>
            <a:ext cx="792088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smtClean="0">
                <a:solidFill>
                  <a:srgbClr val="FF0000"/>
                </a:solidFill>
              </a:rPr>
              <a:t>Question: </a:t>
            </a:r>
            <a:r>
              <a:rPr lang="en-US" sz="2100" b="1" dirty="0" smtClean="0"/>
              <a:t>Find </a:t>
            </a:r>
            <a:r>
              <a:rPr lang="en-US" sz="2100" b="1" dirty="0"/>
              <a:t>a reduced grammar equivalent to the grammar G, having production rules, P: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/>
              <a:t>S → AC | B, A → a, C → c | BC, E → </a:t>
            </a:r>
            <a:r>
              <a:rPr lang="en-US" sz="2100" b="1" dirty="0" err="1"/>
              <a:t>aA</a:t>
            </a:r>
            <a:r>
              <a:rPr lang="en-US" sz="2100" b="1" dirty="0"/>
              <a:t> </a:t>
            </a:r>
            <a:r>
              <a:rPr lang="en-US" sz="2100" b="1" dirty="0" smtClean="0"/>
              <a:t>|e.</a:t>
            </a:r>
          </a:p>
          <a:p>
            <a:r>
              <a:rPr lang="en-US" sz="2100" b="1" dirty="0" smtClean="0">
                <a:solidFill>
                  <a:srgbClr val="FF0000"/>
                </a:solidFill>
              </a:rPr>
              <a:t>Solution: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Step1:</a:t>
            </a:r>
            <a:r>
              <a:rPr lang="en-IN" dirty="0" smtClean="0"/>
              <a:t> 			Terminals </a:t>
            </a:r>
            <a:r>
              <a:rPr lang="en-IN" dirty="0"/>
              <a:t>= { a, c, e }</a:t>
            </a:r>
          </a:p>
          <a:p>
            <a:r>
              <a:rPr lang="en-IN" dirty="0" smtClean="0"/>
              <a:t>		W</a:t>
            </a:r>
            <a:r>
              <a:rPr lang="en-IN" baseline="-25000" dirty="0" smtClean="0"/>
              <a:t>1</a:t>
            </a:r>
            <a:r>
              <a:rPr lang="en-IN" dirty="0"/>
              <a:t> = { A, C, E } from rules A → a, C → c and E → </a:t>
            </a:r>
            <a:r>
              <a:rPr lang="en-IN" dirty="0" smtClean="0"/>
              <a:t>e</a:t>
            </a:r>
            <a:endParaRPr lang="en-IN" dirty="0"/>
          </a:p>
          <a:p>
            <a:r>
              <a:rPr lang="en-IN" dirty="0" smtClean="0"/>
              <a:t>		W</a:t>
            </a:r>
            <a:r>
              <a:rPr lang="en-IN" baseline="-25000" dirty="0" smtClean="0"/>
              <a:t>2</a:t>
            </a:r>
            <a:r>
              <a:rPr lang="en-IN" dirty="0"/>
              <a:t> = { A, C, E } U { S } from rule S → AC</a:t>
            </a:r>
          </a:p>
          <a:p>
            <a:r>
              <a:rPr lang="en-IN" dirty="0" smtClean="0"/>
              <a:t>		W</a:t>
            </a:r>
            <a:r>
              <a:rPr lang="en-IN" baseline="-25000" dirty="0" smtClean="0"/>
              <a:t>3</a:t>
            </a:r>
            <a:r>
              <a:rPr lang="en-IN" dirty="0"/>
              <a:t> = { A, C, E, S } U ∅</a:t>
            </a:r>
          </a:p>
          <a:p>
            <a:r>
              <a:rPr lang="en-IN" dirty="0"/>
              <a:t>Since W</a:t>
            </a:r>
            <a:r>
              <a:rPr lang="en-IN" baseline="-25000" dirty="0"/>
              <a:t>2</a:t>
            </a:r>
            <a:r>
              <a:rPr lang="en-IN" dirty="0"/>
              <a:t> = W</a:t>
            </a:r>
            <a:r>
              <a:rPr lang="en-IN" baseline="-25000" dirty="0"/>
              <a:t>3</a:t>
            </a:r>
            <a:r>
              <a:rPr lang="en-IN" dirty="0"/>
              <a:t>, we can derive G’ as −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G</a:t>
            </a:r>
            <a:r>
              <a:rPr lang="en-IN" b="1" dirty="0">
                <a:solidFill>
                  <a:srgbClr val="FF0000"/>
                </a:solidFill>
              </a:rPr>
              <a:t>’ = { { A, C, E, S }, { a, c, e }, P, {S</a:t>
            </a:r>
            <a:r>
              <a:rPr lang="en-IN" b="1" dirty="0" smtClean="0">
                <a:solidFill>
                  <a:srgbClr val="FF0000"/>
                </a:solidFill>
              </a:rPr>
              <a:t>}}, where </a:t>
            </a:r>
            <a:r>
              <a:rPr lang="en-IN" b="1" dirty="0">
                <a:solidFill>
                  <a:srgbClr val="FF0000"/>
                </a:solidFill>
              </a:rPr>
              <a:t>P: S → AC, A → a, C → c , E → </a:t>
            </a:r>
            <a:r>
              <a:rPr lang="en-IN" b="1" dirty="0" err="1">
                <a:solidFill>
                  <a:srgbClr val="FF0000"/>
                </a:solidFill>
              </a:rPr>
              <a:t>aA</a:t>
            </a:r>
            <a:r>
              <a:rPr lang="en-IN" b="1" dirty="0">
                <a:solidFill>
                  <a:srgbClr val="FF0000"/>
                </a:solidFill>
              </a:rPr>
              <a:t> | e</a:t>
            </a:r>
          </a:p>
          <a:p>
            <a:endParaRPr lang="en-IN" b="1" dirty="0" smtClean="0">
              <a:solidFill>
                <a:srgbClr val="FF0000"/>
              </a:solidFill>
            </a:endParaRPr>
          </a:p>
          <a:p>
            <a:r>
              <a:rPr lang="en-IN" b="1" dirty="0" smtClean="0">
                <a:solidFill>
                  <a:srgbClr val="FF0000"/>
                </a:solidFill>
              </a:rPr>
              <a:t>Step2:</a:t>
            </a:r>
          </a:p>
          <a:p>
            <a:r>
              <a:rPr lang="en-US" dirty="0"/>
              <a:t>V</a:t>
            </a:r>
            <a:r>
              <a:rPr lang="en-US" baseline="-25000" dirty="0" smtClean="0"/>
              <a:t>1</a:t>
            </a:r>
            <a:r>
              <a:rPr lang="en-US" dirty="0"/>
              <a:t> = { S }</a:t>
            </a:r>
          </a:p>
          <a:p>
            <a:r>
              <a:rPr lang="en-US" dirty="0"/>
              <a:t>V</a:t>
            </a:r>
            <a:r>
              <a:rPr lang="en-US" baseline="-25000" dirty="0" smtClean="0"/>
              <a:t>2</a:t>
            </a:r>
            <a:r>
              <a:rPr lang="en-US" dirty="0"/>
              <a:t> = { S, A, C } from rule S → AC</a:t>
            </a:r>
          </a:p>
          <a:p>
            <a:r>
              <a:rPr lang="en-US" dirty="0"/>
              <a:t>V</a:t>
            </a:r>
            <a:r>
              <a:rPr lang="en-US" baseline="-25000" dirty="0" smtClean="0"/>
              <a:t>3</a:t>
            </a:r>
            <a:r>
              <a:rPr lang="en-US" dirty="0"/>
              <a:t> = { S, A, C, a, c } from rules A → a and C → c</a:t>
            </a:r>
          </a:p>
          <a:p>
            <a:r>
              <a:rPr lang="en-US" dirty="0"/>
              <a:t>V</a:t>
            </a:r>
            <a:r>
              <a:rPr lang="en-US" baseline="-25000" dirty="0" smtClean="0"/>
              <a:t>4</a:t>
            </a:r>
            <a:r>
              <a:rPr lang="en-US" dirty="0"/>
              <a:t> = { S, A, C, a, c }</a:t>
            </a:r>
          </a:p>
          <a:p>
            <a:r>
              <a:rPr lang="en-US" dirty="0"/>
              <a:t>Since </a:t>
            </a:r>
            <a:r>
              <a:rPr lang="en-US" dirty="0" smtClean="0"/>
              <a:t>V</a:t>
            </a:r>
            <a:r>
              <a:rPr lang="en-US" baseline="-25000" dirty="0" smtClean="0"/>
              <a:t>3</a:t>
            </a:r>
            <a:r>
              <a:rPr lang="en-US" dirty="0"/>
              <a:t> = </a:t>
            </a:r>
            <a:r>
              <a:rPr lang="en-US" dirty="0" smtClean="0"/>
              <a:t>V</a:t>
            </a:r>
            <a:r>
              <a:rPr lang="en-US" baseline="-25000" dirty="0" smtClean="0"/>
              <a:t>4</a:t>
            </a:r>
            <a:r>
              <a:rPr lang="en-US" dirty="0"/>
              <a:t>, we can derive G” as −</a:t>
            </a:r>
          </a:p>
          <a:p>
            <a:r>
              <a:rPr lang="en-US" b="1" dirty="0">
                <a:solidFill>
                  <a:srgbClr val="FF0000"/>
                </a:solidFill>
              </a:rPr>
              <a:t>G” = { { A, C, S }, { a, c }, P, {S</a:t>
            </a:r>
            <a:r>
              <a:rPr lang="en-US" b="1" dirty="0" smtClean="0">
                <a:solidFill>
                  <a:srgbClr val="FF0000"/>
                </a:solidFill>
              </a:rPr>
              <a:t>}},     where </a:t>
            </a:r>
            <a:r>
              <a:rPr lang="en-US" b="1" dirty="0">
                <a:solidFill>
                  <a:srgbClr val="FF0000"/>
                </a:solidFill>
              </a:rPr>
              <a:t>P: S → AC, A → a, C → c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IN" sz="21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FB8DF2-28EB-4322-A33F-CA998950890F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127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5131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899592" y="115309"/>
            <a:ext cx="7344816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100" dirty="0" smtClean="0">
                <a:solidFill>
                  <a:srgbClr val="C00000"/>
                </a:solidFill>
              </a:rPr>
              <a:t>Construct a reduced grammar equivalent to the grammar:</a:t>
            </a:r>
          </a:p>
          <a:p>
            <a:pPr>
              <a:lnSpc>
                <a:spcPct val="150000"/>
              </a:lnSpc>
            </a:pPr>
            <a:r>
              <a:rPr lang="en-IN" sz="2100" dirty="0" smtClean="0"/>
              <a:t>S-&gt; </a:t>
            </a:r>
            <a:r>
              <a:rPr lang="en-IN" sz="2100" dirty="0" err="1"/>
              <a:t>aAa</a:t>
            </a:r>
            <a:r>
              <a:rPr lang="en-IN" sz="2100" dirty="0"/>
              <a:t>, </a:t>
            </a:r>
            <a:r>
              <a:rPr lang="en-IN" sz="2100" dirty="0" smtClean="0"/>
              <a:t>      A </a:t>
            </a:r>
            <a:r>
              <a:rPr lang="en-IN" sz="2100" dirty="0"/>
              <a:t>-&gt; </a:t>
            </a:r>
            <a:r>
              <a:rPr lang="en-IN" sz="2100" dirty="0" smtClean="0"/>
              <a:t>Sb |</a:t>
            </a:r>
            <a:r>
              <a:rPr lang="en-IN" sz="2100" dirty="0" err="1" smtClean="0"/>
              <a:t>bCC</a:t>
            </a:r>
            <a:r>
              <a:rPr lang="en-IN" sz="2100" dirty="0" smtClean="0"/>
              <a:t> | </a:t>
            </a:r>
            <a:r>
              <a:rPr lang="en-IN" sz="2100" dirty="0" err="1" smtClean="0"/>
              <a:t>DaA</a:t>
            </a:r>
            <a:r>
              <a:rPr lang="en-IN" sz="2100" dirty="0" smtClean="0"/>
              <a:t>,        </a:t>
            </a:r>
            <a:r>
              <a:rPr lang="en-IN" sz="2100" dirty="0"/>
              <a:t>C -&gt; </a:t>
            </a:r>
            <a:r>
              <a:rPr lang="en-IN" sz="2100" dirty="0" smtClean="0"/>
              <a:t> </a:t>
            </a:r>
            <a:r>
              <a:rPr lang="en-IN" sz="2100" dirty="0" err="1"/>
              <a:t>abb</a:t>
            </a:r>
            <a:r>
              <a:rPr lang="en-IN" sz="2100" dirty="0"/>
              <a:t> </a:t>
            </a:r>
            <a:r>
              <a:rPr lang="en-IN" sz="2100" dirty="0" smtClean="0"/>
              <a:t>| DD</a:t>
            </a:r>
            <a:r>
              <a:rPr lang="en-IN" sz="2100" dirty="0"/>
              <a:t>,</a:t>
            </a:r>
          </a:p>
          <a:p>
            <a:pPr>
              <a:lnSpc>
                <a:spcPct val="150000"/>
              </a:lnSpc>
            </a:pPr>
            <a:r>
              <a:rPr lang="en-IN" sz="2100" dirty="0"/>
              <a:t>E -&gt; </a:t>
            </a:r>
            <a:r>
              <a:rPr lang="en-IN" sz="2100" dirty="0" smtClean="0"/>
              <a:t> </a:t>
            </a:r>
            <a:r>
              <a:rPr lang="en-IN" sz="2100" dirty="0" err="1" smtClean="0"/>
              <a:t>aC</a:t>
            </a:r>
            <a:r>
              <a:rPr lang="en-IN" sz="2100" dirty="0" smtClean="0"/>
              <a:t>,       </a:t>
            </a:r>
            <a:r>
              <a:rPr lang="en-IN" sz="2100" dirty="0"/>
              <a:t>D -&gt; </a:t>
            </a:r>
            <a:r>
              <a:rPr lang="en-IN" sz="2100" dirty="0" smtClean="0"/>
              <a:t> </a:t>
            </a:r>
            <a:r>
              <a:rPr lang="en-IN" sz="2100" dirty="0" err="1"/>
              <a:t>aDA</a:t>
            </a:r>
            <a:endParaRPr lang="en-IN" sz="21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563638"/>
            <a:ext cx="8064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C00000"/>
                </a:solidFill>
              </a:rPr>
              <a:t>Solution:  </a:t>
            </a:r>
            <a:r>
              <a:rPr lang="en-US" dirty="0" smtClean="0"/>
              <a:t>Step1: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W1 </a:t>
            </a:r>
            <a:r>
              <a:rPr lang="en-US" dirty="0"/>
              <a:t>={C} as </a:t>
            </a:r>
            <a:r>
              <a:rPr lang="en-US" dirty="0" smtClean="0"/>
              <a:t>C-&gt; </a:t>
            </a:r>
            <a:r>
              <a:rPr lang="en-US" dirty="0" err="1"/>
              <a:t>abb</a:t>
            </a:r>
            <a:r>
              <a:rPr lang="en-US" dirty="0"/>
              <a:t> is the only production with a terminal </a:t>
            </a:r>
            <a:r>
              <a:rPr lang="en-US" dirty="0" smtClean="0"/>
              <a:t>string </a:t>
            </a:r>
            <a:r>
              <a:rPr lang="en-IN" dirty="0" smtClean="0"/>
              <a:t>on </a:t>
            </a:r>
            <a:r>
              <a:rPr lang="en-IN" dirty="0"/>
              <a:t>the R.H.S.</a:t>
            </a:r>
          </a:p>
          <a:p>
            <a:pPr>
              <a:lnSpc>
                <a:spcPct val="150000"/>
              </a:lnSpc>
            </a:pPr>
            <a:r>
              <a:rPr lang="pl-PL" dirty="0"/>
              <a:t>W2 = {C} </a:t>
            </a:r>
            <a:r>
              <a:rPr lang="en-IN" dirty="0" smtClean="0"/>
              <a:t>U </a:t>
            </a:r>
            <a:r>
              <a:rPr lang="pl-PL" dirty="0" smtClean="0"/>
              <a:t>{E</a:t>
            </a:r>
            <a:r>
              <a:rPr lang="en-IN" dirty="0"/>
              <a:t>,</a:t>
            </a:r>
            <a:r>
              <a:rPr lang="pl-PL" dirty="0" smtClean="0"/>
              <a:t> </a:t>
            </a:r>
            <a:r>
              <a:rPr lang="pl-PL" dirty="0"/>
              <a:t>A</a:t>
            </a:r>
            <a:r>
              <a:rPr lang="pl-PL" dirty="0" smtClean="0"/>
              <a:t>}</a:t>
            </a:r>
            <a:r>
              <a:rPr lang="en-IN" dirty="0" smtClean="0"/>
              <a:t>,  </a:t>
            </a:r>
            <a:r>
              <a:rPr lang="en-US" dirty="0" smtClean="0"/>
              <a:t>as </a:t>
            </a:r>
            <a:r>
              <a:rPr lang="en-US" dirty="0"/>
              <a:t>E </a:t>
            </a:r>
            <a:r>
              <a:rPr lang="en-US" dirty="0" smtClean="0"/>
              <a:t>-&gt; </a:t>
            </a:r>
            <a:r>
              <a:rPr lang="en-US" dirty="0" err="1"/>
              <a:t>aC</a:t>
            </a:r>
            <a:r>
              <a:rPr lang="en-US" dirty="0"/>
              <a:t> and A </a:t>
            </a:r>
            <a:r>
              <a:rPr lang="en-US" dirty="0" smtClean="0"/>
              <a:t>-&gt; </a:t>
            </a:r>
            <a:r>
              <a:rPr lang="en-US" dirty="0" err="1"/>
              <a:t>bCC</a:t>
            </a:r>
            <a:r>
              <a:rPr lang="en-US" dirty="0"/>
              <a:t> are productions with R.H.S. in </a:t>
            </a:r>
            <a:r>
              <a:rPr lang="en-US" dirty="0" smtClean="0"/>
              <a:t>(</a:t>
            </a:r>
            <a:r>
              <a:rPr lang="el-GR" dirty="0">
                <a:solidFill>
                  <a:srgbClr val="000000"/>
                </a:solidFill>
                <a:latin typeface="Georgia"/>
                <a:cs typeface="Georgia"/>
              </a:rPr>
              <a:t>Σ</a:t>
            </a:r>
            <a:r>
              <a:rPr lang="en-US" dirty="0" smtClean="0"/>
              <a:t> </a:t>
            </a:r>
            <a:r>
              <a:rPr lang="en-US" dirty="0"/>
              <a:t>U {C})*</a:t>
            </a:r>
          </a:p>
          <a:p>
            <a:pPr>
              <a:lnSpc>
                <a:spcPct val="150000"/>
              </a:lnSpc>
            </a:pPr>
            <a:r>
              <a:rPr lang="pl-PL" dirty="0"/>
              <a:t>W3 = {C, </a:t>
            </a:r>
            <a:r>
              <a:rPr lang="pl-PL" dirty="0" smtClean="0"/>
              <a:t>E</a:t>
            </a:r>
            <a:r>
              <a:rPr lang="en-IN" dirty="0" smtClean="0"/>
              <a:t>,</a:t>
            </a:r>
            <a:r>
              <a:rPr lang="pl-PL" dirty="0" smtClean="0"/>
              <a:t> </a:t>
            </a:r>
            <a:r>
              <a:rPr lang="pl-PL" dirty="0"/>
              <a:t>A} U </a:t>
            </a:r>
            <a:r>
              <a:rPr lang="en-IN" dirty="0" smtClean="0"/>
              <a:t>{</a:t>
            </a:r>
            <a:r>
              <a:rPr lang="pl-PL" dirty="0" smtClean="0"/>
              <a:t>S}</a:t>
            </a:r>
            <a:r>
              <a:rPr lang="en-IN" dirty="0" smtClean="0"/>
              <a:t>,  as </a:t>
            </a:r>
            <a:r>
              <a:rPr lang="en-IN" dirty="0"/>
              <a:t>S </a:t>
            </a:r>
            <a:r>
              <a:rPr lang="en-IN" dirty="0" smtClean="0"/>
              <a:t>-&gt; </a:t>
            </a:r>
            <a:r>
              <a:rPr lang="en-IN" dirty="0" err="1"/>
              <a:t>aAa</a:t>
            </a:r>
            <a:r>
              <a:rPr lang="en-IN" dirty="0"/>
              <a:t> and </a:t>
            </a:r>
            <a:r>
              <a:rPr lang="en-IN" dirty="0" err="1"/>
              <a:t>aAa</a:t>
            </a:r>
            <a:r>
              <a:rPr lang="en-IN" dirty="0"/>
              <a:t> is in </a:t>
            </a:r>
            <a:r>
              <a:rPr lang="en-IN" dirty="0" smtClean="0"/>
              <a:t>(</a:t>
            </a:r>
            <a:r>
              <a:rPr lang="el-GR" dirty="0">
                <a:solidFill>
                  <a:srgbClr val="000000"/>
                </a:solidFill>
                <a:latin typeface="Georgia"/>
                <a:cs typeface="Georgia"/>
              </a:rPr>
              <a:t>Σ</a:t>
            </a:r>
            <a:r>
              <a:rPr lang="en-IN" dirty="0" smtClean="0"/>
              <a:t> </a:t>
            </a:r>
            <a:r>
              <a:rPr lang="en-IN" dirty="0"/>
              <a:t>U W2) *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w4 </a:t>
            </a:r>
            <a:r>
              <a:rPr lang="en-IN" dirty="0"/>
              <a:t>= W3 U ∅</a:t>
            </a:r>
          </a:p>
          <a:p>
            <a:pPr>
              <a:lnSpc>
                <a:spcPct val="150000"/>
              </a:lnSpc>
            </a:pPr>
            <a:r>
              <a:rPr lang="en-IN" dirty="0"/>
              <a:t>Hence</a:t>
            </a:r>
            <a:r>
              <a:rPr lang="en-IN" dirty="0" smtClean="0"/>
              <a:t>,  </a:t>
            </a:r>
            <a:r>
              <a:rPr lang="en-IN" dirty="0" err="1" smtClean="0"/>
              <a:t>Vn</a:t>
            </a:r>
            <a:r>
              <a:rPr lang="en-IN" dirty="0" smtClean="0"/>
              <a:t>= </a:t>
            </a:r>
            <a:r>
              <a:rPr lang="en-IN" dirty="0"/>
              <a:t>W, = </a:t>
            </a:r>
            <a:r>
              <a:rPr lang="en-IN" dirty="0" smtClean="0"/>
              <a:t>{S</a:t>
            </a:r>
            <a:r>
              <a:rPr lang="en-IN" dirty="0"/>
              <a:t>, A, C, E}</a:t>
            </a:r>
          </a:p>
          <a:p>
            <a:pPr>
              <a:lnSpc>
                <a:spcPct val="150000"/>
              </a:lnSpc>
            </a:pPr>
            <a:r>
              <a:rPr lang="it-IT" dirty="0" smtClean="0">
                <a:solidFill>
                  <a:srgbClr val="C00000"/>
                </a:solidFill>
              </a:rPr>
              <a:t>P’= </a:t>
            </a:r>
            <a:r>
              <a:rPr lang="it-IT" dirty="0">
                <a:solidFill>
                  <a:srgbClr val="C00000"/>
                </a:solidFill>
              </a:rPr>
              <a:t>{</a:t>
            </a:r>
            <a:r>
              <a:rPr lang="it-IT" dirty="0" smtClean="0">
                <a:solidFill>
                  <a:srgbClr val="C00000"/>
                </a:solidFill>
              </a:rPr>
              <a:t>S-&gt; </a:t>
            </a:r>
            <a:r>
              <a:rPr lang="it-IT" dirty="0">
                <a:solidFill>
                  <a:srgbClr val="C00000"/>
                </a:solidFill>
              </a:rPr>
              <a:t>aAa, </a:t>
            </a:r>
            <a:r>
              <a:rPr lang="it-IT" dirty="0" smtClean="0">
                <a:solidFill>
                  <a:srgbClr val="C00000"/>
                </a:solidFill>
              </a:rPr>
              <a:t>A-&gt;Sb | </a:t>
            </a:r>
            <a:r>
              <a:rPr lang="it-IT" dirty="0">
                <a:solidFill>
                  <a:srgbClr val="C00000"/>
                </a:solidFill>
              </a:rPr>
              <a:t>bCC, </a:t>
            </a:r>
            <a:r>
              <a:rPr lang="it-IT" dirty="0" smtClean="0">
                <a:solidFill>
                  <a:srgbClr val="C00000"/>
                </a:solidFill>
              </a:rPr>
              <a:t>  C-&gt; </a:t>
            </a:r>
            <a:r>
              <a:rPr lang="it-IT" dirty="0">
                <a:solidFill>
                  <a:srgbClr val="C00000"/>
                </a:solidFill>
              </a:rPr>
              <a:t>abb, </a:t>
            </a:r>
            <a:r>
              <a:rPr lang="it-IT" dirty="0" smtClean="0">
                <a:solidFill>
                  <a:srgbClr val="C00000"/>
                </a:solidFill>
              </a:rPr>
              <a:t>   E-&gt; </a:t>
            </a:r>
            <a:r>
              <a:rPr lang="it-IT" dirty="0">
                <a:solidFill>
                  <a:srgbClr val="C00000"/>
                </a:solidFill>
              </a:rPr>
              <a:t>aC}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C00000"/>
                </a:solidFill>
              </a:rPr>
              <a:t>G’= </a:t>
            </a:r>
            <a:r>
              <a:rPr lang="en-IN" dirty="0">
                <a:solidFill>
                  <a:srgbClr val="C00000"/>
                </a:solidFill>
              </a:rPr>
              <a:t>(</a:t>
            </a:r>
            <a:r>
              <a:rPr lang="en-IN" dirty="0" err="1" smtClean="0">
                <a:solidFill>
                  <a:srgbClr val="C00000"/>
                </a:solidFill>
              </a:rPr>
              <a:t>Vn</a:t>
            </a:r>
            <a:r>
              <a:rPr lang="en-IN" dirty="0" smtClean="0">
                <a:solidFill>
                  <a:srgbClr val="C00000"/>
                </a:solidFill>
              </a:rPr>
              <a:t>, </a:t>
            </a:r>
            <a:r>
              <a:rPr lang="en-IN" dirty="0">
                <a:solidFill>
                  <a:srgbClr val="C00000"/>
                </a:solidFill>
              </a:rPr>
              <a:t>{a, b}, </a:t>
            </a:r>
            <a:r>
              <a:rPr lang="en-IN" dirty="0" smtClean="0">
                <a:solidFill>
                  <a:srgbClr val="C00000"/>
                </a:solidFill>
              </a:rPr>
              <a:t>P', </a:t>
            </a:r>
            <a:r>
              <a:rPr lang="en-IN" dirty="0">
                <a:solidFill>
                  <a:srgbClr val="C00000"/>
                </a:solidFill>
              </a:rPr>
              <a:t>S)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AAF3FC-46BC-4F75-AF54-6BBF709FD554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840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5131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39552" y="411510"/>
            <a:ext cx="80648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dirty="0" smtClean="0">
                <a:solidFill>
                  <a:srgbClr val="C00000"/>
                </a:solidFill>
              </a:rPr>
              <a:t>Solution:  </a:t>
            </a:r>
            <a:r>
              <a:rPr lang="en-US" sz="2100" dirty="0" smtClean="0"/>
              <a:t>Step2: </a:t>
            </a:r>
          </a:p>
          <a:p>
            <a:pPr>
              <a:lnSpc>
                <a:spcPct val="150000"/>
              </a:lnSpc>
            </a:pPr>
            <a:r>
              <a:rPr lang="en-IN" sz="2100" dirty="0" smtClean="0"/>
              <a:t>W1 </a:t>
            </a:r>
            <a:r>
              <a:rPr lang="en-IN" sz="2100" dirty="0"/>
              <a:t>= {</a:t>
            </a:r>
            <a:r>
              <a:rPr lang="en-IN" sz="2100" dirty="0" smtClean="0"/>
              <a:t>S},  </a:t>
            </a:r>
            <a:r>
              <a:rPr lang="en-US" sz="2100" dirty="0" smtClean="0"/>
              <a:t>As </a:t>
            </a:r>
            <a:r>
              <a:rPr lang="en-US" sz="2100" dirty="0"/>
              <a:t>we have </a:t>
            </a:r>
            <a:r>
              <a:rPr lang="en-US" sz="2100" dirty="0" smtClean="0"/>
              <a:t>S-&gt; </a:t>
            </a:r>
            <a:r>
              <a:rPr lang="en-US" sz="2100" dirty="0" err="1" smtClean="0"/>
              <a:t>aAa</a:t>
            </a:r>
            <a:r>
              <a:rPr lang="en-US" sz="2100" dirty="0"/>
              <a:t>,</a:t>
            </a:r>
          </a:p>
          <a:p>
            <a:pPr>
              <a:lnSpc>
                <a:spcPct val="150000"/>
              </a:lnSpc>
            </a:pPr>
            <a:r>
              <a:rPr lang="pl-PL" sz="2100" dirty="0"/>
              <a:t>W2 = </a:t>
            </a:r>
            <a:r>
              <a:rPr lang="en-IN" sz="2100" dirty="0" smtClean="0"/>
              <a:t>{</a:t>
            </a:r>
            <a:r>
              <a:rPr lang="pl-PL" sz="2100" dirty="0" smtClean="0"/>
              <a:t>S</a:t>
            </a:r>
            <a:r>
              <a:rPr lang="pl-PL" sz="2100" dirty="0"/>
              <a:t>} U {A, a</a:t>
            </a:r>
            <a:r>
              <a:rPr lang="pl-PL" sz="2100" dirty="0" smtClean="0"/>
              <a:t>}</a:t>
            </a:r>
            <a:r>
              <a:rPr lang="en-IN" sz="2100" dirty="0" smtClean="0"/>
              <a:t>,  As </a:t>
            </a:r>
            <a:r>
              <a:rPr lang="en-IN" sz="2100" dirty="0"/>
              <a:t>A </a:t>
            </a:r>
            <a:r>
              <a:rPr lang="en-IN" sz="2100" dirty="0" smtClean="0"/>
              <a:t>-&gt; Sb | </a:t>
            </a:r>
            <a:r>
              <a:rPr lang="en-IN" sz="2100" dirty="0" err="1" smtClean="0"/>
              <a:t>bCC</a:t>
            </a:r>
            <a:r>
              <a:rPr lang="en-IN" sz="2100" dirty="0"/>
              <a:t>,</a:t>
            </a:r>
          </a:p>
          <a:p>
            <a:pPr>
              <a:lnSpc>
                <a:spcPct val="150000"/>
              </a:lnSpc>
            </a:pPr>
            <a:r>
              <a:rPr lang="en-US" sz="2100" dirty="0" smtClean="0"/>
              <a:t>W3 </a:t>
            </a:r>
            <a:r>
              <a:rPr lang="en-US" sz="2100" dirty="0"/>
              <a:t>= </a:t>
            </a:r>
            <a:r>
              <a:rPr lang="en-US" sz="2100" dirty="0" smtClean="0"/>
              <a:t>{S</a:t>
            </a:r>
            <a:r>
              <a:rPr lang="en-US" sz="2100" dirty="0"/>
              <a:t>, A, a} U {</a:t>
            </a:r>
            <a:r>
              <a:rPr lang="en-US" sz="2100" dirty="0" smtClean="0"/>
              <a:t>S</a:t>
            </a:r>
            <a:r>
              <a:rPr lang="en-US" sz="2100" dirty="0"/>
              <a:t>, b, C} = </a:t>
            </a:r>
            <a:r>
              <a:rPr lang="en-US" sz="2100" dirty="0" smtClean="0"/>
              <a:t>{S</a:t>
            </a:r>
            <a:r>
              <a:rPr lang="en-US" sz="2100" dirty="0"/>
              <a:t>, A, C, a, b}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As we have C </a:t>
            </a:r>
            <a:r>
              <a:rPr lang="en-US" sz="2100" dirty="0" smtClean="0"/>
              <a:t>-&gt;</a:t>
            </a:r>
            <a:r>
              <a:rPr lang="en-US" sz="2100" dirty="0" err="1" smtClean="0"/>
              <a:t>abb</a:t>
            </a:r>
            <a:r>
              <a:rPr lang="en-US" sz="210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pl-PL" sz="2100" dirty="0" smtClean="0"/>
              <a:t>W</a:t>
            </a:r>
            <a:r>
              <a:rPr lang="en-IN" sz="2100" dirty="0" smtClean="0"/>
              <a:t>4</a:t>
            </a:r>
            <a:r>
              <a:rPr lang="pl-PL" sz="2100" dirty="0" smtClean="0"/>
              <a:t> </a:t>
            </a:r>
            <a:r>
              <a:rPr lang="pl-PL" sz="2100" dirty="0"/>
              <a:t>= </a:t>
            </a:r>
            <a:r>
              <a:rPr lang="en-US" sz="2100" dirty="0"/>
              <a:t>W3</a:t>
            </a:r>
            <a:r>
              <a:rPr lang="pl-PL" sz="2100" dirty="0" smtClean="0"/>
              <a:t> </a:t>
            </a:r>
            <a:r>
              <a:rPr lang="en-IN" sz="2100" dirty="0" smtClean="0"/>
              <a:t>U </a:t>
            </a:r>
            <a:r>
              <a:rPr lang="pl-PL" sz="2100" dirty="0" smtClean="0"/>
              <a:t>{</a:t>
            </a:r>
            <a:r>
              <a:rPr lang="en-IN" sz="2100" dirty="0" smtClean="0"/>
              <a:t>a,</a:t>
            </a:r>
            <a:r>
              <a:rPr lang="pl-PL" sz="2100" dirty="0" smtClean="0"/>
              <a:t> </a:t>
            </a:r>
            <a:r>
              <a:rPr lang="en-IN" sz="2100" dirty="0" smtClean="0"/>
              <a:t>b</a:t>
            </a:r>
            <a:r>
              <a:rPr lang="pl-PL" sz="2100" dirty="0" smtClean="0"/>
              <a:t>}</a:t>
            </a:r>
            <a:r>
              <a:rPr lang="en-IN" sz="2100" dirty="0" smtClean="0"/>
              <a:t>=</a:t>
            </a:r>
            <a:r>
              <a:rPr lang="en-US" sz="2100" dirty="0"/>
              <a:t> </a:t>
            </a:r>
            <a:r>
              <a:rPr lang="en-US" sz="2100" dirty="0" smtClean="0"/>
              <a:t>W3</a:t>
            </a:r>
          </a:p>
          <a:p>
            <a:pPr>
              <a:lnSpc>
                <a:spcPct val="150000"/>
              </a:lnSpc>
            </a:pPr>
            <a:r>
              <a:rPr lang="en-US" sz="2100" dirty="0" smtClean="0"/>
              <a:t>Hence P”={</a:t>
            </a:r>
            <a:r>
              <a:rPr lang="it-IT" sz="2100" dirty="0">
                <a:solidFill>
                  <a:srgbClr val="C00000"/>
                </a:solidFill>
              </a:rPr>
              <a:t>{S-&gt; aAa, </a:t>
            </a:r>
            <a:r>
              <a:rPr lang="it-IT" sz="2100" dirty="0" smtClean="0">
                <a:solidFill>
                  <a:srgbClr val="C00000"/>
                </a:solidFill>
              </a:rPr>
              <a:t>     A-</a:t>
            </a:r>
            <a:r>
              <a:rPr lang="it-IT" sz="2100" dirty="0">
                <a:solidFill>
                  <a:srgbClr val="C00000"/>
                </a:solidFill>
              </a:rPr>
              <a:t>&gt;Sb | bCC,  </a:t>
            </a:r>
            <a:r>
              <a:rPr lang="it-IT" sz="2100" dirty="0" smtClean="0">
                <a:solidFill>
                  <a:srgbClr val="C00000"/>
                </a:solidFill>
              </a:rPr>
              <a:t>     </a:t>
            </a:r>
            <a:r>
              <a:rPr lang="it-IT" sz="2100" dirty="0">
                <a:solidFill>
                  <a:srgbClr val="C00000"/>
                </a:solidFill>
              </a:rPr>
              <a:t>C-&gt; </a:t>
            </a:r>
            <a:r>
              <a:rPr lang="it-IT" sz="2100" dirty="0" smtClean="0">
                <a:solidFill>
                  <a:srgbClr val="C00000"/>
                </a:solidFill>
              </a:rPr>
              <a:t>abb }</a:t>
            </a:r>
            <a:endParaRPr lang="it-IT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2100" dirty="0" smtClean="0">
                <a:solidFill>
                  <a:srgbClr val="C00000"/>
                </a:solidFill>
              </a:rPr>
              <a:t>G”= ({S, A, C}, </a:t>
            </a:r>
            <a:r>
              <a:rPr lang="en-IN" sz="2100" dirty="0">
                <a:solidFill>
                  <a:srgbClr val="C00000"/>
                </a:solidFill>
              </a:rPr>
              <a:t>{a, b}, </a:t>
            </a:r>
            <a:r>
              <a:rPr lang="en-IN" sz="2100" dirty="0" smtClean="0">
                <a:solidFill>
                  <a:srgbClr val="C00000"/>
                </a:solidFill>
              </a:rPr>
              <a:t>P”, </a:t>
            </a:r>
            <a:r>
              <a:rPr lang="en-IN" sz="2100" dirty="0">
                <a:solidFill>
                  <a:srgbClr val="C00000"/>
                </a:solidFill>
              </a:rPr>
              <a:t>S</a:t>
            </a:r>
            <a:r>
              <a:rPr lang="en-IN" sz="2100" dirty="0" smtClean="0">
                <a:solidFill>
                  <a:srgbClr val="C00000"/>
                </a:solidFill>
              </a:rPr>
              <a:t>) is the reduced grammar.</a:t>
            </a:r>
            <a:endParaRPr lang="en-IN" sz="2100" dirty="0">
              <a:solidFill>
                <a:srgbClr val="C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AA9B63E-DC14-45FE-9063-F8A7E721A1F8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0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323528" y="483518"/>
            <a:ext cx="835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Question: </a:t>
            </a:r>
            <a:r>
              <a:rPr lang="en-IN" dirty="0" smtClean="0"/>
              <a:t>Find a reduced grammar equivalent to the grammar G whose productions are</a:t>
            </a:r>
          </a:p>
          <a:p>
            <a:r>
              <a:rPr lang="en-IN" dirty="0" smtClean="0"/>
              <a:t>	S-&gt;AB|CA,      B-&gt;BC|AB,      A-&gt;a,       C-&gt;</a:t>
            </a:r>
            <a:r>
              <a:rPr lang="en-IN" dirty="0" err="1" smtClean="0"/>
              <a:t>aB|b</a:t>
            </a:r>
            <a:endParaRPr lang="en-IN" dirty="0" smtClean="0"/>
          </a:p>
          <a:p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Solution:</a:t>
            </a: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1373695" y="1563638"/>
            <a:ext cx="7128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Step1:</a:t>
            </a:r>
          </a:p>
          <a:p>
            <a:r>
              <a:rPr lang="en-IN" sz="2800" dirty="0" smtClean="0"/>
              <a:t>G’=({S,A,C}, {</a:t>
            </a:r>
            <a:r>
              <a:rPr lang="en-IN" sz="2800" dirty="0" err="1" smtClean="0"/>
              <a:t>a,b</a:t>
            </a:r>
            <a:r>
              <a:rPr lang="en-IN" sz="2800" dirty="0" smtClean="0"/>
              <a:t>}, {</a:t>
            </a:r>
            <a:r>
              <a:rPr lang="en-IN" sz="2800" dirty="0"/>
              <a:t>S-</a:t>
            </a:r>
            <a:r>
              <a:rPr lang="en-IN" sz="2800" dirty="0" smtClean="0"/>
              <a:t>&gt;CA,  </a:t>
            </a:r>
            <a:r>
              <a:rPr lang="en-IN" sz="2800" dirty="0"/>
              <a:t>A-&gt;a, </a:t>
            </a:r>
            <a:r>
              <a:rPr lang="en-IN" sz="2800" dirty="0" smtClean="0"/>
              <a:t> C-&gt;b}, S)</a:t>
            </a:r>
            <a:endParaRPr lang="en-IN" sz="2800" dirty="0"/>
          </a:p>
          <a:p>
            <a:endParaRPr lang="en-IN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420797" y="3100820"/>
            <a:ext cx="7128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Step2:</a:t>
            </a:r>
          </a:p>
          <a:p>
            <a:r>
              <a:rPr lang="en-IN" sz="2800" dirty="0" smtClean="0"/>
              <a:t>G”=({</a:t>
            </a:r>
            <a:r>
              <a:rPr lang="en-IN" sz="2800" dirty="0"/>
              <a:t>S,A,C}, {</a:t>
            </a:r>
            <a:r>
              <a:rPr lang="en-IN" sz="2800" dirty="0" err="1"/>
              <a:t>a,b</a:t>
            </a:r>
            <a:r>
              <a:rPr lang="en-IN" sz="2800" dirty="0"/>
              <a:t>}, {S-&gt;CA,  A-&gt;a,  C-&gt;b}, S)</a:t>
            </a:r>
          </a:p>
          <a:p>
            <a:endParaRPr lang="en-IN" sz="2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E5FB-7BB4-4C24-A078-BA86BD72A0DF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6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143516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1240" y="665773"/>
            <a:ext cx="7829192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3733" marR="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C00000"/>
                </a:solidFill>
                <a:latin typeface="Georgia"/>
                <a:cs typeface="Georgia"/>
              </a:rPr>
              <a:t>Elimination</a:t>
            </a:r>
            <a:r>
              <a:rPr sz="2800" spc="17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C00000"/>
                </a:solidFill>
                <a:latin typeface="Georgia"/>
                <a:cs typeface="Georgia"/>
              </a:rPr>
              <a:t>of</a:t>
            </a:r>
            <a:r>
              <a:rPr sz="2800" spc="1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C00000"/>
                </a:solidFill>
                <a:latin typeface="Georgia"/>
                <a:cs typeface="Georgia"/>
              </a:rPr>
              <a:t>Null</a:t>
            </a:r>
            <a:r>
              <a:rPr sz="2800" spc="14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C00000"/>
                </a:solidFill>
                <a:latin typeface="Georgia"/>
                <a:cs typeface="Georgia"/>
              </a:rPr>
              <a:t>Productions</a:t>
            </a:r>
          </a:p>
          <a:p>
            <a:pPr algn="just">
              <a:lnSpc>
                <a:spcPts val="2943"/>
              </a:lnSpc>
              <a:spcBef>
                <a:spcPts val="75"/>
              </a:spcBef>
            </a:pPr>
            <a:r>
              <a:rPr sz="2400" dirty="0">
                <a:solidFill>
                  <a:srgbClr val="FFC000"/>
                </a:solidFill>
                <a:latin typeface="Wingdings 2"/>
                <a:cs typeface="Wingdings 2"/>
              </a:rPr>
              <a:t></a:t>
            </a:r>
            <a:r>
              <a:rPr sz="2400" spc="140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lang="en-IN" sz="2400" dirty="0" smtClean="0">
                <a:solidFill>
                  <a:srgbClr val="000000"/>
                </a:solidFill>
                <a:latin typeface="Georgia"/>
                <a:cs typeface="Georgia"/>
              </a:rPr>
              <a:t>A CFG may have productions of the form </a:t>
            </a:r>
            <a:r>
              <a:rPr sz="2400" dirty="0" smtClean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400" spc="-17" dirty="0" smtClean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4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 smtClean="0">
                <a:solidFill>
                  <a:srgbClr val="000000"/>
                </a:solidFill>
                <a:latin typeface="Georgia"/>
                <a:cs typeface="Georgia"/>
              </a:rPr>
              <a:t>λ</a:t>
            </a:r>
            <a:r>
              <a:rPr lang="en-IN" sz="2400" dirty="0" smtClean="0">
                <a:solidFill>
                  <a:srgbClr val="000000"/>
                </a:solidFill>
                <a:latin typeface="Georgia"/>
                <a:cs typeface="Georgia"/>
              </a:rPr>
              <a:t>. So, a production in the </a:t>
            </a:r>
            <a:r>
              <a:rPr lang="en-IN" sz="2400" dirty="0">
                <a:solidFill>
                  <a:srgbClr val="000000"/>
                </a:solidFill>
                <a:latin typeface="Georgia"/>
                <a:cs typeface="Georgia"/>
              </a:rPr>
              <a:t>form of A</a:t>
            </a:r>
            <a:r>
              <a:rPr lang="en-IN" sz="24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lang="en-IN" sz="24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lang="en-IN" sz="24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l-GR" sz="2400" dirty="0" smtClean="0">
                <a:solidFill>
                  <a:srgbClr val="000000"/>
                </a:solidFill>
                <a:latin typeface="Georgia"/>
                <a:cs typeface="Georgia"/>
              </a:rPr>
              <a:t>λ</a:t>
            </a:r>
            <a:r>
              <a:rPr lang="en-IN" sz="2400" dirty="0" smtClean="0">
                <a:solidFill>
                  <a:srgbClr val="000000"/>
                </a:solidFill>
                <a:latin typeface="Georgia"/>
                <a:cs typeface="Georgia"/>
              </a:rPr>
              <a:t>, where A is variable, is c/d </a:t>
            </a:r>
            <a:r>
              <a:rPr lang="en-IN" sz="2400" i="1" dirty="0" smtClean="0">
                <a:solidFill>
                  <a:srgbClr val="000000"/>
                </a:solidFill>
                <a:latin typeface="Georgia"/>
                <a:cs typeface="Georgia"/>
              </a:rPr>
              <a:t>null production</a:t>
            </a:r>
            <a:r>
              <a:rPr lang="en-IN" sz="2400" dirty="0" smtClean="0">
                <a:solidFill>
                  <a:srgbClr val="000000"/>
                </a:solidFill>
                <a:latin typeface="Georgia"/>
                <a:cs typeface="Georgia"/>
              </a:rPr>
              <a:t>. </a:t>
            </a:r>
            <a:endParaRPr sz="2400" dirty="0">
              <a:solidFill>
                <a:srgbClr val="000000"/>
              </a:solidFill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240" y="2787774"/>
            <a:ext cx="8863597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26"/>
              </a:lnSpc>
            </a:pPr>
            <a:r>
              <a:rPr lang="en-IN" sz="2400" dirty="0">
                <a:solidFill>
                  <a:srgbClr val="FFC000"/>
                </a:solidFill>
                <a:latin typeface="Wingdings 2"/>
                <a:cs typeface="Wingdings 2"/>
              </a:rPr>
              <a:t></a:t>
            </a:r>
            <a:r>
              <a:rPr sz="2400" spc="1038" dirty="0" smtClean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endParaRPr sz="2400" i="1" dirty="0">
              <a:solidFill>
                <a:srgbClr val="000000"/>
              </a:solidFill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1600" y="2689193"/>
            <a:ext cx="7632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 smtClean="0">
                <a:solidFill>
                  <a:srgbClr val="000000"/>
                </a:solidFill>
                <a:latin typeface="Georgia"/>
              </a:rPr>
              <a:t>If G is a context free grammar, then we can find a context free grammar G1 having no null productions such that L(G)=L(G)-{</a:t>
            </a:r>
            <a:r>
              <a:rPr lang="el-GR" sz="2400" i="1" dirty="0">
                <a:solidFill>
                  <a:srgbClr val="000000"/>
                </a:solidFill>
                <a:latin typeface="Georgia"/>
                <a:cs typeface="Georgia"/>
              </a:rPr>
              <a:t>λ</a:t>
            </a:r>
            <a:r>
              <a:rPr lang="en-IN" sz="2400" dirty="0" smtClean="0">
                <a:solidFill>
                  <a:srgbClr val="000000"/>
                </a:solidFill>
                <a:latin typeface="Georgia"/>
              </a:rPr>
              <a:t>}</a:t>
            </a:r>
            <a:endParaRPr lang="en-IN" sz="2400" dirty="0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9C6B-C82A-426B-A9A1-674B1F3E15E5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0"/>
            <a:ext cx="7416824" cy="5001369"/>
          </a:xfrm>
        </p:spPr>
        <p:txBody>
          <a:bodyPr/>
          <a:lstStyle/>
          <a:p>
            <a:r>
              <a:rPr lang="en-IN" sz="2500" dirty="0" smtClean="0"/>
              <a:t>A Grammar is the collection of 4-tuple i.e. </a:t>
            </a:r>
            <a:br>
              <a:rPr lang="en-IN" sz="2500" dirty="0" smtClean="0"/>
            </a:br>
            <a:r>
              <a:rPr lang="en-IN" sz="2500" b="1" dirty="0" smtClean="0">
                <a:solidFill>
                  <a:srgbClr val="27868B"/>
                </a:solidFill>
                <a:latin typeface="Georgia"/>
                <a:cs typeface="Georgia"/>
              </a:rPr>
              <a:t>G</a:t>
            </a:r>
            <a:r>
              <a:rPr lang="en-IN" sz="2500" b="1" spc="-14" dirty="0" smtClean="0">
                <a:solidFill>
                  <a:srgbClr val="27868B"/>
                </a:solidFill>
                <a:latin typeface="Georgia"/>
                <a:cs typeface="Georgia"/>
              </a:rPr>
              <a:t> </a:t>
            </a:r>
            <a:r>
              <a:rPr lang="en-IN" sz="2500" b="1" dirty="0">
                <a:solidFill>
                  <a:srgbClr val="27868B"/>
                </a:solidFill>
                <a:latin typeface="Georgia"/>
                <a:cs typeface="Georgia"/>
              </a:rPr>
              <a:t>= (V</a:t>
            </a:r>
            <a:r>
              <a:rPr lang="en-IN" sz="2500" baseline="-25000" dirty="0">
                <a:solidFill>
                  <a:srgbClr val="00B050"/>
                </a:solidFill>
              </a:rPr>
              <a:t>N</a:t>
            </a:r>
            <a:r>
              <a:rPr lang="en-IN" sz="2500" baseline="-25000" dirty="0"/>
              <a:t> </a:t>
            </a:r>
            <a:r>
              <a:rPr lang="en-IN" sz="2500" b="1" dirty="0">
                <a:solidFill>
                  <a:srgbClr val="27868B"/>
                </a:solidFill>
                <a:latin typeface="Georgia"/>
                <a:cs typeface="Georgia"/>
              </a:rPr>
              <a:t>, </a:t>
            </a:r>
            <a:r>
              <a:rPr lang="el-GR" sz="2500" b="1" dirty="0">
                <a:solidFill>
                  <a:srgbClr val="27868B"/>
                </a:solidFill>
                <a:latin typeface="Georgia"/>
                <a:cs typeface="Georgia"/>
              </a:rPr>
              <a:t>Σ,</a:t>
            </a:r>
            <a:r>
              <a:rPr lang="el-GR" sz="2500" b="1" spc="15" dirty="0">
                <a:solidFill>
                  <a:srgbClr val="27868B"/>
                </a:solidFill>
                <a:latin typeface="Georgia"/>
                <a:cs typeface="Georgia"/>
              </a:rPr>
              <a:t> </a:t>
            </a:r>
            <a:r>
              <a:rPr lang="en-IN" sz="2500" b="1" dirty="0">
                <a:solidFill>
                  <a:srgbClr val="27868B"/>
                </a:solidFill>
                <a:latin typeface="Georgia"/>
                <a:cs typeface="Georgia"/>
              </a:rPr>
              <a:t>P, S</a:t>
            </a:r>
            <a:r>
              <a:rPr lang="en-IN" sz="2500" b="1" dirty="0" smtClean="0">
                <a:solidFill>
                  <a:srgbClr val="27868B"/>
                </a:solidFill>
                <a:latin typeface="Georgia"/>
                <a:cs typeface="Georgia"/>
              </a:rPr>
              <a:t>) where:</a:t>
            </a:r>
            <a:br>
              <a:rPr lang="en-IN" sz="2500" b="1" dirty="0" smtClean="0">
                <a:solidFill>
                  <a:srgbClr val="27868B"/>
                </a:solidFill>
                <a:latin typeface="Georgia"/>
                <a:cs typeface="Georgia"/>
              </a:rPr>
            </a:br>
            <a:r>
              <a:rPr lang="en-IN" sz="2500" b="1" dirty="0" smtClean="0">
                <a:solidFill>
                  <a:srgbClr val="27868B"/>
                </a:solidFill>
                <a:latin typeface="Georgia"/>
                <a:cs typeface="Georgia"/>
              </a:rPr>
              <a:t>V</a:t>
            </a:r>
            <a:r>
              <a:rPr lang="en-IN" sz="2500" baseline="-25000" dirty="0" smtClean="0">
                <a:solidFill>
                  <a:srgbClr val="00B050"/>
                </a:solidFill>
              </a:rPr>
              <a:t>N: </a:t>
            </a:r>
            <a:r>
              <a:rPr lang="en-IN" sz="2500" dirty="0" smtClean="0"/>
              <a:t>Set of  Variables;     </a:t>
            </a:r>
            <a:r>
              <a:rPr lang="el-GR" sz="2500" b="1" dirty="0" smtClean="0">
                <a:solidFill>
                  <a:srgbClr val="27868B"/>
                </a:solidFill>
                <a:latin typeface="Georgia"/>
                <a:cs typeface="Georgia"/>
              </a:rPr>
              <a:t>Σ</a:t>
            </a:r>
            <a:r>
              <a:rPr lang="en-IN" sz="2500" b="1" dirty="0" smtClean="0">
                <a:solidFill>
                  <a:srgbClr val="27868B"/>
                </a:solidFill>
                <a:latin typeface="Georgia"/>
                <a:cs typeface="Georgia"/>
              </a:rPr>
              <a:t>: </a:t>
            </a:r>
            <a:r>
              <a:rPr lang="en-IN" sz="2500" dirty="0"/>
              <a:t>Set of Terminals</a:t>
            </a:r>
            <a:br>
              <a:rPr lang="en-IN" sz="2500" dirty="0"/>
            </a:br>
            <a:r>
              <a:rPr lang="en-IN" sz="2500" b="1" dirty="0" smtClean="0">
                <a:solidFill>
                  <a:srgbClr val="27868B"/>
                </a:solidFill>
                <a:latin typeface="Georgia"/>
                <a:cs typeface="Georgia"/>
              </a:rPr>
              <a:t>P: </a:t>
            </a:r>
            <a:r>
              <a:rPr lang="en-IN" sz="2500" dirty="0"/>
              <a:t>Production </a:t>
            </a:r>
            <a:r>
              <a:rPr lang="en-IN" sz="2500" dirty="0" smtClean="0"/>
              <a:t>Rule;     </a:t>
            </a:r>
            <a:r>
              <a:rPr lang="en-IN" sz="2500" b="1" dirty="0" smtClean="0">
                <a:solidFill>
                  <a:srgbClr val="27868B"/>
                </a:solidFill>
                <a:latin typeface="Georgia"/>
                <a:cs typeface="Georgia"/>
              </a:rPr>
              <a:t>S: </a:t>
            </a:r>
            <a:r>
              <a:rPr lang="en-IN" sz="2500" dirty="0"/>
              <a:t>Start </a:t>
            </a:r>
            <a:r>
              <a:rPr lang="en-IN" sz="2500" dirty="0" smtClean="0"/>
              <a:t>Symbol</a:t>
            </a:r>
            <a:br>
              <a:rPr lang="en-IN" sz="2500" dirty="0" smtClean="0"/>
            </a:br>
            <a:r>
              <a:rPr lang="en-IN" sz="2500" dirty="0" smtClean="0"/>
              <a:t/>
            </a:r>
            <a:br>
              <a:rPr lang="en-IN" sz="2500" dirty="0" smtClean="0"/>
            </a:br>
            <a:r>
              <a:rPr lang="en-IN" sz="2500" dirty="0" smtClean="0">
                <a:solidFill>
                  <a:srgbClr val="27868B"/>
                </a:solidFill>
                <a:latin typeface="Georgia"/>
                <a:cs typeface="Georgia"/>
              </a:rPr>
              <a:t>V</a:t>
            </a:r>
            <a:r>
              <a:rPr lang="en-IN" sz="2500" baseline="-25000" dirty="0" smtClean="0">
                <a:solidFill>
                  <a:srgbClr val="00B050"/>
                </a:solidFill>
              </a:rPr>
              <a:t>N</a:t>
            </a:r>
            <a:r>
              <a:rPr lang="en-IN" sz="2500" dirty="0">
                <a:solidFill>
                  <a:srgbClr val="27868B"/>
                </a:solidFill>
                <a:latin typeface="Georgia"/>
                <a:cs typeface="Georgia"/>
              </a:rPr>
              <a:t> </a:t>
            </a:r>
            <a:r>
              <a:rPr lang="en-IN" sz="2500" dirty="0" smtClean="0">
                <a:solidFill>
                  <a:srgbClr val="27868B"/>
                </a:solidFill>
                <a:latin typeface="Georgia"/>
                <a:cs typeface="Georgia"/>
              </a:rPr>
              <a:t>={&lt;Sentence&gt;,&lt;noun&gt;,&lt;verb&gt;,&lt;adverb&gt;}</a:t>
            </a:r>
            <a:br>
              <a:rPr lang="en-IN" sz="2500" dirty="0" smtClean="0">
                <a:solidFill>
                  <a:srgbClr val="27868B"/>
                </a:solidFill>
                <a:latin typeface="Georgia"/>
                <a:cs typeface="Georgia"/>
              </a:rPr>
            </a:br>
            <a:r>
              <a:rPr lang="el-GR" sz="2500" dirty="0" smtClean="0">
                <a:solidFill>
                  <a:srgbClr val="27868B"/>
                </a:solidFill>
                <a:latin typeface="Georgia"/>
                <a:cs typeface="Georgia"/>
              </a:rPr>
              <a:t>Σ</a:t>
            </a:r>
            <a:r>
              <a:rPr lang="en-IN" sz="2500" dirty="0" smtClean="0">
                <a:solidFill>
                  <a:srgbClr val="27868B"/>
                </a:solidFill>
                <a:latin typeface="Georgia"/>
                <a:cs typeface="Georgia"/>
              </a:rPr>
              <a:t>={</a:t>
            </a:r>
            <a:r>
              <a:rPr lang="en-IN" sz="2500" dirty="0" err="1" smtClean="0">
                <a:solidFill>
                  <a:srgbClr val="27868B"/>
                </a:solidFill>
                <a:latin typeface="Georgia"/>
                <a:cs typeface="Georgia"/>
              </a:rPr>
              <a:t>sandeep</a:t>
            </a:r>
            <a:r>
              <a:rPr lang="en-IN" sz="2500" dirty="0" smtClean="0">
                <a:solidFill>
                  <a:srgbClr val="27868B"/>
                </a:solidFill>
                <a:latin typeface="Georgia"/>
                <a:cs typeface="Georgia"/>
              </a:rPr>
              <a:t>, </a:t>
            </a:r>
            <a:r>
              <a:rPr lang="en-IN" sz="2500" dirty="0" err="1" smtClean="0">
                <a:solidFill>
                  <a:srgbClr val="27868B"/>
                </a:solidFill>
                <a:latin typeface="Georgia"/>
                <a:cs typeface="Georgia"/>
              </a:rPr>
              <a:t>hari</a:t>
            </a:r>
            <a:r>
              <a:rPr lang="en-IN" sz="2500" dirty="0" smtClean="0">
                <a:solidFill>
                  <a:srgbClr val="27868B"/>
                </a:solidFill>
                <a:latin typeface="Georgia"/>
                <a:cs typeface="Georgia"/>
              </a:rPr>
              <a:t>, read, quickly}</a:t>
            </a:r>
            <a:br>
              <a:rPr lang="en-IN" sz="2500" dirty="0" smtClean="0">
                <a:solidFill>
                  <a:srgbClr val="27868B"/>
                </a:solidFill>
                <a:latin typeface="Georgia"/>
                <a:cs typeface="Georgia"/>
              </a:rPr>
            </a:br>
            <a:r>
              <a:rPr lang="en-IN" sz="2500" dirty="0" smtClean="0">
                <a:solidFill>
                  <a:srgbClr val="27868B"/>
                </a:solidFill>
                <a:latin typeface="Georgia"/>
                <a:cs typeface="Georgia"/>
              </a:rPr>
              <a:t>S=&lt;Sentence&gt;</a:t>
            </a:r>
            <a:br>
              <a:rPr lang="en-IN" sz="2500" dirty="0" smtClean="0">
                <a:solidFill>
                  <a:srgbClr val="27868B"/>
                </a:solidFill>
                <a:latin typeface="Georgia"/>
                <a:cs typeface="Georgia"/>
              </a:rPr>
            </a:br>
            <a:r>
              <a:rPr lang="en-IN" sz="2500" dirty="0" smtClean="0">
                <a:solidFill>
                  <a:srgbClr val="27868B"/>
                </a:solidFill>
                <a:latin typeface="Georgia"/>
                <a:cs typeface="Georgia"/>
              </a:rPr>
              <a:t>&lt;Sentence&gt;       &lt;noun&gt;&lt;verb&gt;&lt;adverb&gt;</a:t>
            </a:r>
            <a:br>
              <a:rPr lang="en-IN" sz="2500" dirty="0" smtClean="0">
                <a:solidFill>
                  <a:srgbClr val="27868B"/>
                </a:solidFill>
                <a:latin typeface="Georgia"/>
                <a:cs typeface="Georgia"/>
              </a:rPr>
            </a:br>
            <a:r>
              <a:rPr lang="en-IN" sz="2500" dirty="0" smtClean="0">
                <a:solidFill>
                  <a:srgbClr val="27868B"/>
                </a:solidFill>
                <a:latin typeface="Georgia"/>
                <a:cs typeface="Georgia"/>
              </a:rPr>
              <a:t>&lt;noun&gt;	 Sandeep, </a:t>
            </a:r>
            <a:r>
              <a:rPr lang="en-IN" sz="2500" dirty="0" err="1" smtClean="0">
                <a:solidFill>
                  <a:srgbClr val="27868B"/>
                </a:solidFill>
                <a:latin typeface="Georgia"/>
                <a:cs typeface="Georgia"/>
              </a:rPr>
              <a:t>hari</a:t>
            </a:r>
            <a:r>
              <a:rPr lang="en-IN" sz="2500" dirty="0" smtClean="0">
                <a:solidFill>
                  <a:srgbClr val="27868B"/>
                </a:solidFill>
                <a:latin typeface="Georgia"/>
                <a:cs typeface="Georgia"/>
              </a:rPr>
              <a:t/>
            </a:r>
            <a:br>
              <a:rPr lang="en-IN" sz="2500" dirty="0" smtClean="0">
                <a:solidFill>
                  <a:srgbClr val="27868B"/>
                </a:solidFill>
                <a:latin typeface="Georgia"/>
                <a:cs typeface="Georgia"/>
              </a:rPr>
            </a:br>
            <a:r>
              <a:rPr lang="en-IN" sz="2500" dirty="0" smtClean="0">
                <a:solidFill>
                  <a:srgbClr val="27868B"/>
                </a:solidFill>
                <a:latin typeface="Georgia"/>
                <a:cs typeface="Georgia"/>
              </a:rPr>
              <a:t>&lt;verb&gt;         read</a:t>
            </a:r>
            <a:br>
              <a:rPr lang="en-IN" sz="2500" dirty="0" smtClean="0">
                <a:solidFill>
                  <a:srgbClr val="27868B"/>
                </a:solidFill>
                <a:latin typeface="Georgia"/>
                <a:cs typeface="Georgia"/>
              </a:rPr>
            </a:br>
            <a:r>
              <a:rPr lang="en-IN" sz="2500" dirty="0" smtClean="0">
                <a:solidFill>
                  <a:srgbClr val="27868B"/>
                </a:solidFill>
                <a:latin typeface="Georgia"/>
                <a:cs typeface="Georgia"/>
              </a:rPr>
              <a:t>&lt;adverb&gt;          quickly</a:t>
            </a:r>
            <a:br>
              <a:rPr lang="en-IN" sz="2500" dirty="0" smtClean="0">
                <a:solidFill>
                  <a:srgbClr val="27868B"/>
                </a:solidFill>
                <a:latin typeface="Georgia"/>
                <a:cs typeface="Georgia"/>
              </a:rPr>
            </a:br>
            <a:endParaRPr lang="en-IN" sz="25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419714" y="3651870"/>
            <a:ext cx="5040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246422" y="4011910"/>
            <a:ext cx="5040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563731" y="4443958"/>
            <a:ext cx="56810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-13785"/>
            <a:ext cx="1259632" cy="99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BAE1-D839-47DC-8740-D4820F2D98CD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68138" y="218594"/>
            <a:ext cx="2062598" cy="23585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S</a:t>
            </a:r>
            <a:r>
              <a:rPr sz="24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4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aS | AB</a:t>
            </a:r>
          </a:p>
          <a:p>
            <a:pPr marL="0" marR="0">
              <a:lnSpc>
                <a:spcPts val="2729"/>
              </a:lnSpc>
              <a:spcBef>
                <a:spcPts val="135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4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4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λ | a</a:t>
            </a:r>
          </a:p>
          <a:p>
            <a:pPr marL="0" marR="0">
              <a:lnSpc>
                <a:spcPts val="2726"/>
              </a:lnSpc>
              <a:spcBef>
                <a:spcPts val="135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</a:t>
            </a:r>
            <a:r>
              <a:rPr sz="24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4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λ | b</a:t>
            </a:r>
          </a:p>
          <a:p>
            <a:pPr marL="0" marR="0">
              <a:lnSpc>
                <a:spcPts val="2729"/>
              </a:lnSpc>
              <a:spcBef>
                <a:spcPts val="135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D</a:t>
            </a:r>
            <a:r>
              <a:rPr sz="2400" spc="-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4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5137" y="329465"/>
            <a:ext cx="4223732" cy="15354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Step</a:t>
            </a:r>
            <a:r>
              <a:rPr sz="2400" b="1" spc="-1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1: Construction</a:t>
            </a:r>
            <a:r>
              <a:rPr sz="2400" b="1" spc="-12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of</a:t>
            </a:r>
          </a:p>
          <a:p>
            <a:pPr marL="0" marR="0">
              <a:lnSpc>
                <a:spcPts val="2729"/>
              </a:lnSpc>
              <a:spcBef>
                <a:spcPts val="153"/>
              </a:spcBef>
              <a:spcAft>
                <a:spcPts val="0"/>
              </a:spcAft>
            </a:pP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the set</a:t>
            </a:r>
            <a:r>
              <a:rPr sz="2400" b="1" spc="-12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W of</a:t>
            </a:r>
            <a:r>
              <a:rPr sz="2400" b="1" spc="-12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all nullable</a:t>
            </a:r>
          </a:p>
          <a:p>
            <a:pPr marL="0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variables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5137" y="1567882"/>
            <a:ext cx="4116795" cy="814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C000"/>
                </a:solidFill>
                <a:latin typeface="Wingdings 3"/>
                <a:cs typeface="Wingdings 3"/>
              </a:rPr>
              <a:t></a:t>
            </a:r>
            <a:r>
              <a:rPr sz="2400" spc="1009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W</a:t>
            </a:r>
            <a:r>
              <a:rPr sz="2400" spc="10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={A</a:t>
            </a:r>
            <a:r>
              <a:rPr sz="2400" spc="67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∈</a:t>
            </a:r>
            <a:r>
              <a:rPr sz="2400" spc="-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V | A</a:t>
            </a:r>
            <a:r>
              <a:rPr sz="2400" spc="69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λ is</a:t>
            </a:r>
            <a:r>
              <a:rPr sz="24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78077" y="1746311"/>
            <a:ext cx="391894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96847" y="1746311"/>
            <a:ext cx="391894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86760" y="1746311"/>
            <a:ext cx="391894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0897" y="1945540"/>
            <a:ext cx="2546257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production</a:t>
            </a:r>
            <a:r>
              <a:rPr sz="2400" spc="-2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in</a:t>
            </a:r>
            <a:r>
              <a:rPr sz="24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P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15137" y="2436762"/>
            <a:ext cx="3888957" cy="831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C000"/>
                </a:solidFill>
                <a:latin typeface="Wingdings 3"/>
                <a:cs typeface="Wingdings 3"/>
              </a:rPr>
              <a:t></a:t>
            </a:r>
            <a:r>
              <a:rPr sz="2400" spc="1009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W</a:t>
            </a:r>
            <a:r>
              <a:rPr sz="2400" spc="160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=</a:t>
            </a:r>
            <a:r>
              <a:rPr sz="2400" spc="-2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W</a:t>
            </a:r>
            <a:r>
              <a:rPr sz="2400" spc="46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∪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{K</a:t>
            </a:r>
            <a:r>
              <a:rPr sz="24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∈</a:t>
            </a:r>
            <a:r>
              <a:rPr sz="2400" spc="-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V |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LMQNTW+Symbol"/>
                <a:cs typeface="LMQNTW+Symbol"/>
              </a:rPr>
              <a:t></a:t>
            </a:r>
            <a:r>
              <a:rPr sz="2400" spc="-3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78077" y="2632009"/>
            <a:ext cx="582222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i+1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19351" y="2632009"/>
            <a:ext cx="364182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0897" y="2817780"/>
            <a:ext cx="4134238" cy="8148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production</a:t>
            </a:r>
            <a:r>
              <a:rPr sz="2400" spc="-2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K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spc="-3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α with α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∈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168138" y="2810004"/>
            <a:ext cx="1858291" cy="803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W</a:t>
            </a:r>
            <a:r>
              <a:rPr sz="2400" spc="10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={A,</a:t>
            </a:r>
            <a:r>
              <a:rPr sz="24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B}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465317" y="2978312"/>
            <a:ext cx="392025" cy="535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6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80897" y="3195474"/>
            <a:ext cx="1162255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W</a:t>
            </a:r>
            <a:r>
              <a:rPr sz="2400" spc="-1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* }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168138" y="3328443"/>
            <a:ext cx="2212063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W</a:t>
            </a:r>
            <a:r>
              <a:rPr sz="2400" spc="3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={A, B, S}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78077" y="3363783"/>
            <a:ext cx="364182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465317" y="3496752"/>
            <a:ext cx="418022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15137" y="3710433"/>
            <a:ext cx="3977518" cy="8071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3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C000"/>
                </a:solidFill>
                <a:latin typeface="Wingdings 3"/>
                <a:cs typeface="Wingdings 3"/>
              </a:rPr>
              <a:t></a:t>
            </a:r>
            <a:r>
              <a:rPr sz="2400" spc="1009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At</a:t>
            </a:r>
            <a:r>
              <a:rPr sz="2400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some</a:t>
            </a:r>
            <a:r>
              <a:rPr sz="2400" spc="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point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W</a:t>
            </a:r>
            <a:r>
              <a:rPr sz="2400" spc="160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W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168138" y="3846883"/>
            <a:ext cx="2210539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W</a:t>
            </a:r>
            <a:r>
              <a:rPr sz="2400" spc="299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={A, B, S}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030601" y="3882298"/>
            <a:ext cx="582221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i+1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873372" y="3882298"/>
            <a:ext cx="364182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465317" y="4015191"/>
            <a:ext cx="416636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604383" y="4365043"/>
            <a:ext cx="1137350" cy="8558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= W</a:t>
            </a:r>
            <a:r>
              <a:rPr sz="2400" baseline="-24500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26</a:t>
            </a:r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9E74A-CAD8-4B78-A8FE-40D9BAB277B5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0967" y="329465"/>
            <a:ext cx="4134835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Step</a:t>
            </a:r>
            <a:r>
              <a:rPr sz="2400" b="1" spc="-1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2: Construction</a:t>
            </a:r>
            <a:r>
              <a:rPr sz="2400" b="1" spc="-12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P′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0967" y="844449"/>
            <a:ext cx="4323452" cy="19046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3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C000"/>
                </a:solidFill>
                <a:latin typeface="Wingdings 3"/>
                <a:cs typeface="Wingdings 3"/>
              </a:rPr>
              <a:t></a:t>
            </a:r>
            <a:r>
              <a:rPr sz="2400" spc="1009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All prod</a:t>
            </a:r>
            <a:r>
              <a:rPr sz="2400" baseline="30000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s whose</a:t>
            </a:r>
            <a:r>
              <a:rPr sz="2400" spc="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RHS</a:t>
            </a:r>
          </a:p>
          <a:p>
            <a:pPr marL="365760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doesn’t</a:t>
            </a:r>
            <a:r>
              <a:rPr sz="2400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have any</a:t>
            </a:r>
            <a:r>
              <a:rPr sz="24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nullable</a:t>
            </a:r>
          </a:p>
          <a:p>
            <a:pPr marL="365760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variables are included</a:t>
            </a:r>
            <a:r>
              <a:rPr sz="2400" spc="-3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in</a:t>
            </a:r>
          </a:p>
          <a:p>
            <a:pPr marL="365760" marR="0">
              <a:lnSpc>
                <a:spcPts val="2726"/>
              </a:lnSpc>
              <a:spcBef>
                <a:spcPts val="155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P′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64075" y="1015646"/>
            <a:ext cx="1300243" cy="1840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4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4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</a:p>
          <a:p>
            <a:pPr marL="0" marR="0">
              <a:lnSpc>
                <a:spcPts val="2726"/>
              </a:lnSpc>
              <a:spcBef>
                <a:spcPts val="135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</a:t>
            </a:r>
            <a:r>
              <a:rPr sz="24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4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</a:t>
            </a:r>
          </a:p>
          <a:p>
            <a:pPr marL="0" marR="0">
              <a:lnSpc>
                <a:spcPts val="2726"/>
              </a:lnSpc>
              <a:spcBef>
                <a:spcPts val="1355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D</a:t>
            </a:r>
            <a:r>
              <a:rPr sz="2400" spc="-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4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0967" y="2460426"/>
            <a:ext cx="4166232" cy="806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3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C000"/>
                </a:solidFill>
                <a:latin typeface="Wingdings 3"/>
                <a:cs typeface="Wingdings 3"/>
              </a:rPr>
              <a:t></a:t>
            </a:r>
            <a:r>
              <a:rPr sz="2400" spc="1009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If</a:t>
            </a:r>
            <a:r>
              <a:rPr sz="24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4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X</a:t>
            </a:r>
            <a:r>
              <a:rPr sz="2400" spc="68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X</a:t>
            </a:r>
            <a:r>
              <a:rPr sz="2400" spc="88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… X</a:t>
            </a:r>
            <a:r>
              <a:rPr sz="2400" spc="84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is in</a:t>
            </a:r>
            <a:r>
              <a:rPr sz="24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92223" y="2632009"/>
            <a:ext cx="391894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68651" y="2632009"/>
            <a:ext cx="418022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891027" y="2632009"/>
            <a:ext cx="413370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36727" y="2829435"/>
            <a:ext cx="2132041" cy="803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then</a:t>
            </a:r>
            <a:r>
              <a:rPr sz="2400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include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64075" y="3088794"/>
            <a:ext cx="3401153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S</a:t>
            </a:r>
            <a:r>
              <a:rPr sz="24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4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aS | a</a:t>
            </a:r>
            <a:r>
              <a:rPr sz="24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| AB | A |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58122" y="3159872"/>
            <a:ext cx="2005639" cy="7606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9"/>
              </a:lnSpc>
              <a:spcBef>
                <a:spcPts val="0"/>
              </a:spcBef>
              <a:spcAft>
                <a:spcPts val="0"/>
              </a:spcAft>
            </a:pPr>
            <a:r>
              <a:rPr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200" b="1" spc="-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spc="290" dirty="0">
                <a:solidFill>
                  <a:srgbClr val="000000"/>
                </a:solidFill>
                <a:latin typeface="LMQNTW+Symbol"/>
                <a:cs typeface="LMQNTW+Symbol"/>
              </a:rPr>
              <a:t></a:t>
            </a:r>
            <a:r>
              <a:rPr sz="2200" spc="-33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LMQNTW+Symbol"/>
                <a:cs typeface="LMQNTW+Symbol"/>
              </a:rPr>
              <a:t></a:t>
            </a:r>
            <a:r>
              <a:rPr sz="2200" spc="57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spc="-43" dirty="0">
                <a:solidFill>
                  <a:srgbClr val="000000"/>
                </a:solidFill>
                <a:latin typeface="MT Extra"/>
                <a:cs typeface="MT Extra"/>
              </a:rPr>
              <a:t></a:t>
            </a:r>
            <a:r>
              <a:rPr sz="2200" dirty="0">
                <a:solidFill>
                  <a:srgbClr val="000000"/>
                </a:solidFill>
                <a:latin typeface="LMQNTW+Symbol"/>
                <a:cs typeface="LMQNTW+Symbol"/>
              </a:rPr>
              <a:t>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465823" y="3191729"/>
            <a:ext cx="2070445" cy="1172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5742" marR="0">
              <a:lnSpc>
                <a:spcPts val="2431"/>
              </a:lnSpc>
              <a:spcBef>
                <a:spcPts val="0"/>
              </a:spcBef>
              <a:spcAft>
                <a:spcPts val="0"/>
              </a:spcAft>
            </a:pPr>
            <a:r>
              <a:rPr sz="2200" b="1" spc="-27" dirty="0">
                <a:solidFill>
                  <a:srgbClr val="000000"/>
                </a:solidFill>
                <a:latin typeface="Times New Roman"/>
                <a:cs typeface="Times New Roman"/>
              </a:rPr>
              <a:t>whe</a:t>
            </a:r>
            <a:r>
              <a:rPr sz="2200" spc="-4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1" spc="-33" dirty="0">
                <a:solidFill>
                  <a:srgbClr val="000000"/>
                </a:solidFill>
                <a:latin typeface="Times New Roman"/>
                <a:cs typeface="Times New Roman"/>
              </a:rPr>
              <a:t>re</a:t>
            </a:r>
          </a:p>
          <a:p>
            <a:pPr marL="0" marR="0">
              <a:lnSpc>
                <a:spcPts val="2689"/>
              </a:lnSpc>
              <a:spcBef>
                <a:spcPts val="807"/>
              </a:spcBef>
              <a:spcAft>
                <a:spcPts val="0"/>
              </a:spcAft>
            </a:pPr>
            <a:r>
              <a:rPr sz="2200" b="1" spc="117" dirty="0">
                <a:solidFill>
                  <a:srgbClr val="000000"/>
                </a:solidFill>
                <a:latin typeface="Times New Roman"/>
                <a:cs typeface="Times New Roman"/>
              </a:rPr>
              <a:t>if</a:t>
            </a:r>
            <a:r>
              <a:rPr sz="2200" b="1" spc="6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2200" b="1" spc="4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LMQNTW+Symbol"/>
                <a:cs typeface="LMQNTW+Symbol"/>
              </a:rPr>
              <a:t></a:t>
            </a:r>
            <a:r>
              <a:rPr sz="2200" spc="37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W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414971" y="3364844"/>
            <a:ext cx="587367" cy="427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7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sz="1300" spc="105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260496" y="3364844"/>
            <a:ext cx="338450" cy="427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7"/>
              </a:lnSpc>
              <a:spcBef>
                <a:spcPts val="0"/>
              </a:spcBef>
              <a:spcAft>
                <a:spcPts val="0"/>
              </a:spcAft>
            </a:pPr>
            <a:r>
              <a:rPr sz="1300" b="1" dirty="0">
                <a:solidFill>
                  <a:srgbClr val="00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86071" y="3623997"/>
            <a:ext cx="557437" cy="1227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9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000000"/>
                </a:solidFill>
                <a:latin typeface="LMQNTW+Symbol"/>
                <a:cs typeface="LMQNTW+Symbol"/>
              </a:rPr>
              <a:t></a:t>
            </a:r>
          </a:p>
          <a:p>
            <a:pPr marL="0" marR="0">
              <a:lnSpc>
                <a:spcPts val="1840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000000"/>
                </a:solidFill>
                <a:latin typeface="LMQNTW+Symbol"/>
                <a:cs typeface="LMQNTW+Symbol"/>
              </a:rPr>
              <a:t></a:t>
            </a:r>
          </a:p>
          <a:p>
            <a:pPr marL="0" marR="0">
              <a:lnSpc>
                <a:spcPts val="1836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000000"/>
                </a:solidFill>
                <a:latin typeface="LMQNTW+Symbol"/>
                <a:cs typeface="LMQNTW+Symbol"/>
              </a:rPr>
              <a:t>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333627" y="3635826"/>
            <a:ext cx="621275" cy="727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1"/>
              </a:lnSpc>
              <a:spcBef>
                <a:spcPts val="0"/>
              </a:spcBef>
              <a:spcAft>
                <a:spcPts val="0"/>
              </a:spcAft>
            </a:pPr>
            <a:r>
              <a:rPr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31753" y="3809866"/>
            <a:ext cx="909940" cy="7606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9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000000"/>
                </a:solidFill>
                <a:latin typeface="LMQNTW+Symbol"/>
                <a:cs typeface="LMQNTW+Symbol"/>
              </a:rPr>
              <a:t></a:t>
            </a:r>
            <a:r>
              <a:rPr sz="2200" spc="7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LMQNTW+Symbol"/>
                <a:cs typeface="LMQNTW+Symbol"/>
              </a:rPr>
              <a:t>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545715" y="3808393"/>
            <a:ext cx="293010" cy="427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7"/>
              </a:lnSpc>
              <a:spcBef>
                <a:spcPts val="0"/>
              </a:spcBef>
              <a:spcAft>
                <a:spcPts val="0"/>
              </a:spcAft>
            </a:pPr>
            <a:r>
              <a:rPr sz="1300" b="1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029575" y="3808393"/>
            <a:ext cx="293010" cy="427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7"/>
              </a:lnSpc>
              <a:spcBef>
                <a:spcPts val="0"/>
              </a:spcBef>
              <a:spcAft>
                <a:spcPts val="0"/>
              </a:spcAft>
            </a:pPr>
            <a:r>
              <a:rPr sz="1300" b="1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26438" y="4014861"/>
            <a:ext cx="293010" cy="427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7"/>
              </a:lnSpc>
              <a:spcBef>
                <a:spcPts val="0"/>
              </a:spcBef>
              <a:spcAft>
                <a:spcPts val="0"/>
              </a:spcAft>
            </a:pPr>
            <a:r>
              <a:rPr sz="1300" b="1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320725" y="4020235"/>
            <a:ext cx="572747" cy="7606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9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000000"/>
                </a:solidFill>
                <a:latin typeface="LMQNTW+Symbol"/>
                <a:cs typeface="LMQNTW+Symbol"/>
              </a:rPr>
              <a:t>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146406" y="4020235"/>
            <a:ext cx="618677" cy="7606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9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000000"/>
                </a:solidFill>
                <a:latin typeface="LMQNTW+Symbol"/>
                <a:cs typeface="LMQNTW+Symbol"/>
              </a:rPr>
              <a:t>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624806" y="4052092"/>
            <a:ext cx="2537569" cy="727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1"/>
              </a:lnSpc>
              <a:spcBef>
                <a:spcPts val="0"/>
              </a:spcBef>
              <a:spcAft>
                <a:spcPts val="0"/>
              </a:spcAft>
            </a:pPr>
            <a:r>
              <a:rPr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or</a:t>
            </a:r>
            <a:r>
              <a:rPr sz="2200" b="1" spc="6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2200" b="1" spc="123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1" spc="117" dirty="0">
                <a:solidFill>
                  <a:srgbClr val="000000"/>
                </a:solidFill>
                <a:latin typeface="Times New Roman"/>
                <a:cs typeface="Times New Roman"/>
              </a:rPr>
              <a:t>if</a:t>
            </a:r>
            <a:r>
              <a:rPr sz="2200" b="1" spc="6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2200" b="1" spc="29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W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253758" y="4225230"/>
            <a:ext cx="293010" cy="427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7"/>
              </a:lnSpc>
              <a:spcBef>
                <a:spcPts val="0"/>
              </a:spcBef>
              <a:spcAft>
                <a:spcPts val="0"/>
              </a:spcAft>
            </a:pPr>
            <a:r>
              <a:rPr sz="1300" b="1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034175" y="4225230"/>
            <a:ext cx="293010" cy="427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7"/>
              </a:lnSpc>
              <a:spcBef>
                <a:spcPts val="0"/>
              </a:spcBef>
              <a:spcAft>
                <a:spcPts val="0"/>
              </a:spcAft>
            </a:pPr>
            <a:r>
              <a:rPr sz="1300" b="1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53635" y="4464343"/>
            <a:ext cx="3899497" cy="7606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9"/>
              </a:lnSpc>
              <a:spcBef>
                <a:spcPts val="0"/>
              </a:spcBef>
              <a:spcAft>
                <a:spcPts val="0"/>
              </a:spcAft>
            </a:pPr>
            <a:r>
              <a:rPr sz="2200" spc="27" dirty="0">
                <a:solidFill>
                  <a:srgbClr val="000000"/>
                </a:solidFill>
                <a:latin typeface="Times New Roman"/>
                <a:cs typeface="Times New Roman"/>
              </a:rPr>
              <a:t>Pr</a:t>
            </a:r>
            <a:r>
              <a:rPr sz="2200" b="1" spc="-64" dirty="0">
                <a:solidFill>
                  <a:srgbClr val="000000"/>
                </a:solidFill>
                <a:latin typeface="Times New Roman"/>
                <a:cs typeface="Times New Roman"/>
              </a:rPr>
              <a:t>ovi</a:t>
            </a:r>
            <a:r>
              <a:rPr sz="2200" spc="-4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1" spc="-63" dirty="0">
                <a:solidFill>
                  <a:srgbClr val="000000"/>
                </a:solidFill>
                <a:latin typeface="Times New Roman"/>
                <a:cs typeface="Times New Roman"/>
              </a:rPr>
              <a:t>de</a:t>
            </a:r>
            <a:r>
              <a:rPr sz="2200" spc="-4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sz="2200" b="1" spc="6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200" b="1" spc="-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spc="290" dirty="0">
                <a:solidFill>
                  <a:srgbClr val="000000"/>
                </a:solidFill>
                <a:latin typeface="LMQNTW+Symbol"/>
                <a:cs typeface="LMQNTW+Symbol"/>
              </a:rPr>
              <a:t></a:t>
            </a:r>
            <a:r>
              <a:rPr sz="2200" spc="-33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LMQNTW+Symbol"/>
                <a:cs typeface="LMQNTW+Symbol"/>
              </a:rPr>
              <a:t></a:t>
            </a:r>
            <a:r>
              <a:rPr sz="2200" spc="57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spc="-44" dirty="0">
                <a:solidFill>
                  <a:srgbClr val="000000"/>
                </a:solidFill>
                <a:latin typeface="MT Extra"/>
                <a:cs typeface="MT Extra"/>
              </a:rPr>
              <a:t></a:t>
            </a:r>
            <a:r>
              <a:rPr sz="2200" dirty="0">
                <a:solidFill>
                  <a:srgbClr val="000000"/>
                </a:solidFill>
                <a:latin typeface="LMQNTW+Symbol"/>
                <a:cs typeface="LMQNTW+Symbol"/>
              </a:rPr>
              <a:t></a:t>
            </a:r>
            <a:r>
              <a:rPr sz="2200" spc="109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LMQNTW+Symbol"/>
                <a:cs typeface="LMQNTW+Symbol"/>
              </a:rPr>
              <a:t></a:t>
            </a:r>
            <a:r>
              <a:rPr sz="2200" spc="-4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LMQNTW+Symbol"/>
                <a:cs typeface="LMQNTW+Symbol"/>
              </a:rPr>
              <a:t>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635273" y="4668770"/>
            <a:ext cx="587367" cy="427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7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sz="1300" spc="105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480798" y="4668770"/>
            <a:ext cx="338450" cy="427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7"/>
              </a:lnSpc>
              <a:spcBef>
                <a:spcPts val="0"/>
              </a:spcBef>
              <a:spcAft>
                <a:spcPts val="0"/>
              </a:spcAft>
            </a:pPr>
            <a:r>
              <a:rPr sz="1300" b="1" dirty="0">
                <a:solidFill>
                  <a:srgbClr val="00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27</a:t>
            </a:r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8E69-C79D-47A2-B4D5-CE1F5DA9BEC3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95536" y="339502"/>
            <a:ext cx="792088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</a:rPr>
              <a:t>Question:</a:t>
            </a:r>
            <a:r>
              <a:rPr lang="en-US" dirty="0" smtClean="0"/>
              <a:t> </a:t>
            </a:r>
            <a:r>
              <a:rPr lang="en-US" sz="2100" dirty="0" smtClean="0"/>
              <a:t>Remove </a:t>
            </a:r>
            <a:r>
              <a:rPr lang="en-US" sz="2100" dirty="0"/>
              <a:t>null production from the following −</a:t>
            </a:r>
          </a:p>
          <a:p>
            <a:r>
              <a:rPr lang="en-US" sz="2100" dirty="0" smtClean="0"/>
              <a:t>		</a:t>
            </a:r>
            <a:r>
              <a:rPr lang="en-US" sz="2100" b="1" dirty="0" smtClean="0">
                <a:solidFill>
                  <a:srgbClr val="FF0000"/>
                </a:solidFill>
              </a:rPr>
              <a:t>S </a:t>
            </a:r>
            <a:r>
              <a:rPr lang="en-US" sz="2100" b="1" dirty="0">
                <a:solidFill>
                  <a:srgbClr val="FF0000"/>
                </a:solidFill>
              </a:rPr>
              <a:t>→ ASA | </a:t>
            </a:r>
            <a:r>
              <a:rPr lang="en-US" sz="2100" b="1" dirty="0" err="1">
                <a:solidFill>
                  <a:srgbClr val="FF0000"/>
                </a:solidFill>
              </a:rPr>
              <a:t>aB</a:t>
            </a:r>
            <a:r>
              <a:rPr lang="en-US" sz="2100" b="1" dirty="0">
                <a:solidFill>
                  <a:srgbClr val="FF0000"/>
                </a:solidFill>
              </a:rPr>
              <a:t> | b, A → B, B → b | </a:t>
            </a:r>
            <a:r>
              <a:rPr lang="en-US" sz="2100" b="1" dirty="0" smtClean="0">
                <a:solidFill>
                  <a:srgbClr val="FF0000"/>
                </a:solidFill>
              </a:rPr>
              <a:t>∈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sz="2500" b="1" dirty="0" smtClean="0">
                <a:solidFill>
                  <a:srgbClr val="FF0000"/>
                </a:solidFill>
              </a:rPr>
              <a:t>Solution:</a:t>
            </a:r>
            <a:endParaRPr lang="en-US" sz="2500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331640" y="2084542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S→ASA | </a:t>
            </a:r>
            <a:r>
              <a:rPr lang="en-IN" dirty="0" err="1"/>
              <a:t>aB</a:t>
            </a:r>
            <a:r>
              <a:rPr lang="en-IN" dirty="0"/>
              <a:t> | b | a | SA | AS | S, </a:t>
            </a:r>
            <a:r>
              <a:rPr lang="en-IN" dirty="0" smtClean="0"/>
              <a:t>        A </a:t>
            </a:r>
            <a:r>
              <a:rPr lang="en-IN" dirty="0"/>
              <a:t>→ </a:t>
            </a:r>
            <a:r>
              <a:rPr lang="en-IN" dirty="0" smtClean="0"/>
              <a:t>B,   B </a:t>
            </a:r>
            <a:r>
              <a:rPr lang="en-IN" dirty="0"/>
              <a:t>→ b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FC593D0-FB3B-456E-B3C8-BF12BA964E7E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428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9592" y="195486"/>
            <a:ext cx="30963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Open Sans"/>
              </a:rPr>
              <a:t>Eliminate Null productions:</a:t>
            </a:r>
          </a:p>
          <a:p>
            <a:r>
              <a:rPr lang="en-US" dirty="0" smtClean="0">
                <a:solidFill>
                  <a:srgbClr val="3A3A3A"/>
                </a:solidFill>
                <a:latin typeface="Open Sans"/>
              </a:rPr>
              <a:t>1.  S </a:t>
            </a:r>
            <a:r>
              <a:rPr lang="en-US" dirty="0">
                <a:solidFill>
                  <a:srgbClr val="3A3A3A"/>
                </a:solidFill>
                <a:latin typeface="Open Sans"/>
              </a:rPr>
              <a:t>-&gt; ABAC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smtClean="0">
                <a:solidFill>
                  <a:srgbClr val="3A3A3A"/>
                </a:solidFill>
                <a:latin typeface="Open Sans"/>
              </a:rPr>
              <a:t>A </a:t>
            </a:r>
            <a:r>
              <a:rPr lang="en-US" dirty="0">
                <a:solidFill>
                  <a:srgbClr val="3A3A3A"/>
                </a:solidFill>
                <a:latin typeface="Open Sans"/>
              </a:rPr>
              <a:t>-&gt; </a:t>
            </a:r>
            <a:r>
              <a:rPr lang="en-US" dirty="0" err="1">
                <a:solidFill>
                  <a:srgbClr val="3A3A3A"/>
                </a:solidFill>
                <a:latin typeface="Open Sans"/>
              </a:rPr>
              <a:t>aA</a:t>
            </a:r>
            <a:r>
              <a:rPr lang="en-US" dirty="0">
                <a:solidFill>
                  <a:srgbClr val="3A3A3A"/>
                </a:solidFill>
                <a:latin typeface="Open Sans"/>
              </a:rPr>
              <a:t> / ϵ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smtClean="0">
                <a:solidFill>
                  <a:srgbClr val="3A3A3A"/>
                </a:solidFill>
                <a:latin typeface="Open Sans"/>
              </a:rPr>
              <a:t>B </a:t>
            </a:r>
            <a:r>
              <a:rPr lang="en-US" dirty="0">
                <a:solidFill>
                  <a:srgbClr val="3A3A3A"/>
                </a:solidFill>
                <a:latin typeface="Open Sans"/>
              </a:rPr>
              <a:t>-&gt; </a:t>
            </a:r>
            <a:r>
              <a:rPr lang="en-US" dirty="0" err="1">
                <a:solidFill>
                  <a:srgbClr val="3A3A3A"/>
                </a:solidFill>
                <a:latin typeface="Open Sans"/>
              </a:rPr>
              <a:t>bB</a:t>
            </a:r>
            <a:r>
              <a:rPr lang="en-US" dirty="0">
                <a:solidFill>
                  <a:srgbClr val="3A3A3A"/>
                </a:solidFill>
                <a:latin typeface="Open Sans"/>
              </a:rPr>
              <a:t> / ϵ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smtClean="0">
                <a:solidFill>
                  <a:srgbClr val="3A3A3A"/>
                </a:solidFill>
                <a:latin typeface="Open Sans"/>
              </a:rPr>
              <a:t>C </a:t>
            </a:r>
            <a:r>
              <a:rPr lang="en-US" dirty="0">
                <a:solidFill>
                  <a:srgbClr val="3A3A3A"/>
                </a:solidFill>
                <a:latin typeface="Open Sans"/>
              </a:rPr>
              <a:t>-&gt; c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929950" y="1995686"/>
            <a:ext cx="4392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Solution after null elimination:</a:t>
            </a:r>
          </a:p>
          <a:p>
            <a:r>
              <a:rPr lang="en-US" b="1" dirty="0" smtClean="0"/>
              <a:t>S </a:t>
            </a:r>
            <a:r>
              <a:rPr lang="en-US" b="1" dirty="0"/>
              <a:t>-&gt; ABAC / ABC / BAC / BC / AAC / AC / C</a:t>
            </a:r>
            <a:br>
              <a:rPr lang="en-US" b="1" dirty="0"/>
            </a:br>
            <a:r>
              <a:rPr lang="en-US" b="1" dirty="0"/>
              <a:t>A -&gt; </a:t>
            </a:r>
            <a:r>
              <a:rPr lang="en-US" b="1" dirty="0" err="1"/>
              <a:t>aA</a:t>
            </a:r>
            <a:r>
              <a:rPr lang="en-US" b="1" dirty="0"/>
              <a:t> / a</a:t>
            </a:r>
            <a:br>
              <a:rPr lang="en-US" b="1" dirty="0"/>
            </a:br>
            <a:r>
              <a:rPr lang="en-US" b="1" dirty="0"/>
              <a:t>B -&gt; </a:t>
            </a:r>
            <a:r>
              <a:rPr lang="en-US" b="1" dirty="0" err="1"/>
              <a:t>bB</a:t>
            </a:r>
            <a:r>
              <a:rPr lang="en-US" b="1" dirty="0"/>
              <a:t> / b</a:t>
            </a:r>
            <a:br>
              <a:rPr lang="en-US" b="1" dirty="0"/>
            </a:br>
            <a:r>
              <a:rPr lang="en-US" b="1" dirty="0"/>
              <a:t>C -&gt; c</a:t>
            </a:r>
            <a:endParaRPr lang="en-IN" b="1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66063"/>
            <a:ext cx="65" cy="3250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95528" y="93508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Open Sans"/>
              </a:rPr>
              <a:t>Eliminate Null productions:</a:t>
            </a:r>
          </a:p>
          <a:p>
            <a:pPr lvl="0"/>
            <a:r>
              <a:rPr lang="en-US" altLang="en-US" dirty="0" smtClean="0">
                <a:solidFill>
                  <a:srgbClr val="333333"/>
                </a:solidFill>
                <a:latin typeface="Menlo"/>
              </a:rPr>
              <a:t>2. S </a:t>
            </a:r>
            <a:r>
              <a:rPr lang="en-US" altLang="en-US" dirty="0">
                <a:solidFill>
                  <a:srgbClr val="333333"/>
                </a:solidFill>
                <a:latin typeface="Menlo"/>
              </a:rPr>
              <a:t>-&gt; </a:t>
            </a:r>
            <a:r>
              <a:rPr lang="en-US" altLang="en-US" dirty="0" err="1">
                <a:solidFill>
                  <a:srgbClr val="333333"/>
                </a:solidFill>
                <a:latin typeface="Menlo"/>
              </a:rPr>
              <a:t>aSb</a:t>
            </a:r>
            <a:r>
              <a:rPr lang="en-US" altLang="en-US" dirty="0">
                <a:solidFill>
                  <a:srgbClr val="333333"/>
                </a:solidFill>
                <a:latin typeface="Menlo"/>
              </a:rPr>
              <a:t>/</a:t>
            </a:r>
            <a:r>
              <a:rPr lang="en-US" altLang="en-US" dirty="0" err="1">
                <a:solidFill>
                  <a:srgbClr val="333333"/>
                </a:solidFill>
                <a:latin typeface="Menlo"/>
              </a:rPr>
              <a:t>aAb</a:t>
            </a:r>
            <a:r>
              <a:rPr lang="en-US" altLang="en-US" dirty="0">
                <a:solidFill>
                  <a:srgbClr val="333333"/>
                </a:solidFill>
                <a:latin typeface="Menlo"/>
              </a:rPr>
              <a:t>/ab/a </a:t>
            </a:r>
            <a:endParaRPr lang="en-US" altLang="en-US" dirty="0" smtClean="0">
              <a:solidFill>
                <a:srgbClr val="333333"/>
              </a:solidFill>
              <a:latin typeface="Menlo"/>
            </a:endParaRPr>
          </a:p>
          <a:p>
            <a:pPr lvl="0"/>
            <a:r>
              <a:rPr lang="en-US" altLang="en-US" dirty="0" smtClean="0">
                <a:solidFill>
                  <a:srgbClr val="333333"/>
                </a:solidFill>
                <a:latin typeface="Menlo"/>
              </a:rPr>
              <a:t>   A </a:t>
            </a:r>
            <a:r>
              <a:rPr lang="en-US" altLang="en-US" dirty="0">
                <a:solidFill>
                  <a:srgbClr val="333333"/>
                </a:solidFill>
                <a:latin typeface="Menlo"/>
              </a:rPr>
              <a:t>-&gt; ε</a:t>
            </a:r>
            <a:r>
              <a:rPr lang="en-US" altLang="en-US" sz="8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5796136" y="1779662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 after null elimination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</a:p>
          <a:p>
            <a:pPr lvl="0"/>
            <a:r>
              <a:rPr lang="en-US" altLang="en-US" b="1" dirty="0">
                <a:solidFill>
                  <a:srgbClr val="333333"/>
                </a:solidFill>
                <a:latin typeface="Menlo"/>
              </a:rPr>
              <a:t>S -&gt; </a:t>
            </a:r>
            <a:r>
              <a:rPr lang="en-US" altLang="en-US" b="1" dirty="0" err="1">
                <a:solidFill>
                  <a:srgbClr val="333333"/>
                </a:solidFill>
                <a:latin typeface="Menlo"/>
              </a:rPr>
              <a:t>aSb</a:t>
            </a:r>
            <a:r>
              <a:rPr lang="en-US" altLang="en-US" b="1" dirty="0">
                <a:solidFill>
                  <a:srgbClr val="333333"/>
                </a:solidFill>
                <a:latin typeface="Menlo"/>
              </a:rPr>
              <a:t>/</a:t>
            </a:r>
            <a:r>
              <a:rPr lang="en-US" altLang="en-US" b="1" dirty="0" err="1">
                <a:solidFill>
                  <a:srgbClr val="333333"/>
                </a:solidFill>
                <a:latin typeface="Menlo"/>
              </a:rPr>
              <a:t>aAb</a:t>
            </a:r>
            <a:r>
              <a:rPr lang="en-US" altLang="en-US" b="1" dirty="0">
                <a:solidFill>
                  <a:srgbClr val="333333"/>
                </a:solidFill>
                <a:latin typeface="Menlo"/>
              </a:rPr>
              <a:t>/ab/a</a:t>
            </a:r>
            <a:r>
              <a:rPr lang="en-US" altLang="en-US" sz="8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66063"/>
            <a:ext cx="65" cy="3250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A24278-4D76-4FDA-A7A2-8D3EF0D2BCB1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84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162944" y="228599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FF0000"/>
                </a:solidFill>
                <a:latin typeface="Menlo"/>
              </a:rPr>
              <a:t>Eliminate Null(ε)-Productions </a:t>
            </a:r>
            <a:endParaRPr lang="en-US" altLang="en-US" dirty="0" smtClean="0">
              <a:solidFill>
                <a:srgbClr val="333333"/>
              </a:solidFill>
              <a:latin typeface="Menl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333333"/>
                </a:solidFill>
                <a:latin typeface="Menlo"/>
              </a:rPr>
              <a:t>1. S </a:t>
            </a:r>
            <a:r>
              <a:rPr lang="en-US" altLang="en-US" dirty="0">
                <a:solidFill>
                  <a:srgbClr val="333333"/>
                </a:solidFill>
                <a:latin typeface="Menlo"/>
              </a:rPr>
              <a:t>-&gt; </a:t>
            </a:r>
            <a:r>
              <a:rPr lang="en-US" altLang="en-US" dirty="0" smtClean="0">
                <a:solidFill>
                  <a:srgbClr val="333333"/>
                </a:solidFill>
                <a:latin typeface="Menlo"/>
              </a:rPr>
              <a:t>AB,  </a:t>
            </a:r>
            <a:r>
              <a:rPr lang="en-US" altLang="en-US" dirty="0">
                <a:solidFill>
                  <a:srgbClr val="333333"/>
                </a:solidFill>
                <a:latin typeface="Menlo"/>
              </a:rPr>
              <a:t>A -&gt; </a:t>
            </a:r>
            <a:r>
              <a:rPr lang="en-US" altLang="en-US" dirty="0" err="1" smtClean="0">
                <a:solidFill>
                  <a:srgbClr val="333333"/>
                </a:solidFill>
                <a:latin typeface="Menlo"/>
              </a:rPr>
              <a:t>aAA</a:t>
            </a:r>
            <a:r>
              <a:rPr lang="en-US" altLang="en-US" dirty="0" smtClean="0">
                <a:solidFill>
                  <a:srgbClr val="333333"/>
                </a:solidFill>
                <a:latin typeface="Menlo"/>
              </a:rPr>
              <a:t>/ε,   </a:t>
            </a:r>
            <a:r>
              <a:rPr lang="en-US" altLang="en-US" dirty="0">
                <a:solidFill>
                  <a:srgbClr val="333333"/>
                </a:solidFill>
                <a:latin typeface="Menlo"/>
              </a:rPr>
              <a:t>B -&gt; </a:t>
            </a:r>
            <a:r>
              <a:rPr lang="en-US" altLang="en-US" dirty="0" err="1">
                <a:solidFill>
                  <a:srgbClr val="333333"/>
                </a:solidFill>
                <a:latin typeface="Menlo"/>
              </a:rPr>
              <a:t>bBB</a:t>
            </a:r>
            <a:r>
              <a:rPr lang="en-US" altLang="en-US" dirty="0">
                <a:solidFill>
                  <a:srgbClr val="333333"/>
                </a:solidFill>
                <a:latin typeface="Menlo"/>
              </a:rPr>
              <a:t>/ε</a:t>
            </a:r>
            <a:r>
              <a:rPr lang="en-US" altLang="en-US" sz="8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66063"/>
            <a:ext cx="65" cy="3250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19896"/>
            <a:ext cx="65" cy="417407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5616" y="2484487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 smtClean="0">
                <a:latin typeface="Consolas" panose="020B0609020204030204" pitchFamily="49" charset="0"/>
              </a:rPr>
              <a:t>2. S </a:t>
            </a:r>
            <a:r>
              <a:rPr lang="en-US" altLang="en-US" dirty="0">
                <a:latin typeface="Consolas" panose="020B0609020204030204" pitchFamily="49" charset="0"/>
              </a:rPr>
              <a:t>-&gt; </a:t>
            </a:r>
            <a:r>
              <a:rPr lang="en-US" altLang="en-US" dirty="0" err="1">
                <a:latin typeface="Consolas" panose="020B0609020204030204" pitchFamily="49" charset="0"/>
              </a:rPr>
              <a:t>ABCd</a:t>
            </a:r>
            <a:r>
              <a:rPr lang="en-US" altLang="en-US" dirty="0">
                <a:latin typeface="Consolas" panose="020B0609020204030204" pitchFamily="49" charset="0"/>
              </a:rPr>
              <a:t> </a:t>
            </a:r>
            <a:endParaRPr lang="en-US" altLang="en-US" dirty="0" smtClean="0">
              <a:latin typeface="Consolas" panose="020B0609020204030204" pitchFamily="49" charset="0"/>
            </a:endParaRPr>
          </a:p>
          <a:p>
            <a:r>
              <a:rPr lang="en-US" altLang="en-US" dirty="0" smtClean="0">
                <a:latin typeface="Consolas" panose="020B0609020204030204" pitchFamily="49" charset="0"/>
              </a:rPr>
              <a:t>   A </a:t>
            </a:r>
            <a:r>
              <a:rPr lang="en-US" altLang="en-US" dirty="0">
                <a:latin typeface="Consolas" panose="020B0609020204030204" pitchFamily="49" charset="0"/>
              </a:rPr>
              <a:t>-&gt; </a:t>
            </a:r>
            <a:r>
              <a:rPr lang="en-US" altLang="en-US" dirty="0" smtClean="0">
                <a:latin typeface="Consolas" panose="020B0609020204030204" pitchFamily="49" charset="0"/>
              </a:rPr>
              <a:t>BC,     </a:t>
            </a:r>
            <a:r>
              <a:rPr lang="en-US" altLang="en-US" dirty="0">
                <a:latin typeface="Consolas" panose="020B0609020204030204" pitchFamily="49" charset="0"/>
              </a:rPr>
              <a:t>B -&gt; </a:t>
            </a:r>
            <a:r>
              <a:rPr lang="en-US" altLang="en-US" dirty="0" err="1">
                <a:latin typeface="Consolas" panose="020B0609020204030204" pitchFamily="49" charset="0"/>
              </a:rPr>
              <a:t>bB</a:t>
            </a:r>
            <a:r>
              <a:rPr lang="en-US" altLang="en-US" dirty="0">
                <a:latin typeface="Consolas" panose="020B0609020204030204" pitchFamily="49" charset="0"/>
              </a:rPr>
              <a:t> | </a:t>
            </a:r>
            <a:r>
              <a:rPr lang="en-US" altLang="en-US" dirty="0">
                <a:solidFill>
                  <a:srgbClr val="333333"/>
                </a:solidFill>
                <a:latin typeface="Menlo"/>
              </a:rPr>
              <a:t>ε</a:t>
            </a:r>
            <a:r>
              <a:rPr lang="en-US" altLang="en-US" dirty="0" smtClean="0">
                <a:latin typeface="Consolas" panose="020B0609020204030204" pitchFamily="49" charset="0"/>
              </a:rPr>
              <a:t>,     </a:t>
            </a:r>
            <a:r>
              <a:rPr lang="en-US" altLang="en-US" dirty="0">
                <a:latin typeface="Consolas" panose="020B0609020204030204" pitchFamily="49" charset="0"/>
              </a:rPr>
              <a:t>C -&gt; </a:t>
            </a:r>
            <a:r>
              <a:rPr lang="en-US" altLang="en-US" dirty="0" err="1">
                <a:latin typeface="Consolas" panose="020B0609020204030204" pitchFamily="49" charset="0"/>
              </a:rPr>
              <a:t>cC</a:t>
            </a:r>
            <a:r>
              <a:rPr lang="en-US" altLang="en-US" dirty="0">
                <a:latin typeface="Consolas" panose="020B0609020204030204" pitchFamily="49" charset="0"/>
              </a:rPr>
              <a:t> | </a:t>
            </a:r>
            <a:r>
              <a:rPr lang="en-US" altLang="en-US" dirty="0">
                <a:solidFill>
                  <a:srgbClr val="333333"/>
                </a:solidFill>
                <a:latin typeface="Menlo"/>
              </a:rPr>
              <a:t>ε</a:t>
            </a:r>
            <a:r>
              <a:rPr lang="en-US" altLang="en-US" dirty="0" smtClean="0">
                <a:latin typeface="Consolas" panose="020B0609020204030204" pitchFamily="49" charset="0"/>
              </a:rPr>
              <a:t> 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1763688" y="3130818"/>
            <a:ext cx="6696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Solution:</a:t>
            </a:r>
          </a:p>
          <a:p>
            <a:pPr lvl="0"/>
            <a:r>
              <a:rPr lang="en-US" altLang="en-US" dirty="0" smtClean="0">
                <a:latin typeface="Consolas" panose="020B0609020204030204" pitchFamily="49" charset="0"/>
              </a:rPr>
              <a:t>S </a:t>
            </a:r>
            <a:r>
              <a:rPr lang="en-US" altLang="en-US" dirty="0">
                <a:latin typeface="Consolas" panose="020B0609020204030204" pitchFamily="49" charset="0"/>
              </a:rPr>
              <a:t>-&gt; </a:t>
            </a:r>
            <a:r>
              <a:rPr lang="en-US" altLang="en-US" dirty="0" err="1">
                <a:latin typeface="Consolas" panose="020B0609020204030204" pitchFamily="49" charset="0"/>
              </a:rPr>
              <a:t>ABCd</a:t>
            </a:r>
            <a:r>
              <a:rPr lang="en-US" altLang="en-US" dirty="0">
                <a:latin typeface="Consolas" panose="020B0609020204030204" pitchFamily="49" charset="0"/>
              </a:rPr>
              <a:t> | </a:t>
            </a:r>
            <a:r>
              <a:rPr lang="en-US" altLang="en-US" dirty="0" err="1">
                <a:latin typeface="Consolas" panose="020B0609020204030204" pitchFamily="49" charset="0"/>
              </a:rPr>
              <a:t>ABd</a:t>
            </a:r>
            <a:r>
              <a:rPr lang="en-US" altLang="en-US" dirty="0">
                <a:latin typeface="Consolas" panose="020B0609020204030204" pitchFamily="49" charset="0"/>
              </a:rPr>
              <a:t> | </a:t>
            </a:r>
            <a:r>
              <a:rPr lang="en-US" altLang="en-US" dirty="0" err="1">
                <a:latin typeface="Consolas" panose="020B0609020204030204" pitchFamily="49" charset="0"/>
              </a:rPr>
              <a:t>ACd</a:t>
            </a:r>
            <a:r>
              <a:rPr lang="en-US" altLang="en-US" dirty="0">
                <a:latin typeface="Consolas" panose="020B0609020204030204" pitchFamily="49" charset="0"/>
              </a:rPr>
              <a:t> | </a:t>
            </a:r>
            <a:r>
              <a:rPr lang="en-US" altLang="en-US" dirty="0" err="1">
                <a:latin typeface="Consolas" panose="020B0609020204030204" pitchFamily="49" charset="0"/>
              </a:rPr>
              <a:t>BCd</a:t>
            </a:r>
            <a:r>
              <a:rPr lang="en-US" altLang="en-US" dirty="0">
                <a:latin typeface="Consolas" panose="020B0609020204030204" pitchFamily="49" charset="0"/>
              </a:rPr>
              <a:t> | Ad | </a:t>
            </a:r>
            <a:r>
              <a:rPr lang="en-US" altLang="en-US" dirty="0" err="1">
                <a:latin typeface="Consolas" panose="020B0609020204030204" pitchFamily="49" charset="0"/>
              </a:rPr>
              <a:t>Bd</a:t>
            </a:r>
            <a:r>
              <a:rPr lang="en-US" altLang="en-US" dirty="0">
                <a:latin typeface="Consolas" panose="020B0609020204030204" pitchFamily="49" charset="0"/>
              </a:rPr>
              <a:t> |Cd | d </a:t>
            </a:r>
            <a:endParaRPr lang="en-US" altLang="en-US" dirty="0" smtClean="0">
              <a:latin typeface="Consolas" panose="020B0609020204030204" pitchFamily="49" charset="0"/>
            </a:endParaRPr>
          </a:p>
          <a:p>
            <a:pPr lvl="0"/>
            <a:r>
              <a:rPr lang="en-US" altLang="en-US" dirty="0" smtClean="0">
                <a:latin typeface="Consolas" panose="020B0609020204030204" pitchFamily="49" charset="0"/>
              </a:rPr>
              <a:t>A </a:t>
            </a:r>
            <a:r>
              <a:rPr lang="en-US" altLang="en-US" dirty="0">
                <a:latin typeface="Consolas" panose="020B0609020204030204" pitchFamily="49" charset="0"/>
              </a:rPr>
              <a:t>-&gt; BC | B | C </a:t>
            </a:r>
            <a:endParaRPr lang="en-US" altLang="en-US" dirty="0" smtClean="0">
              <a:latin typeface="Consolas" panose="020B0609020204030204" pitchFamily="49" charset="0"/>
            </a:endParaRPr>
          </a:p>
          <a:p>
            <a:pPr lvl="0"/>
            <a:r>
              <a:rPr lang="en-US" altLang="en-US" dirty="0" smtClean="0">
                <a:latin typeface="Consolas" panose="020B0609020204030204" pitchFamily="49" charset="0"/>
              </a:rPr>
              <a:t>B </a:t>
            </a:r>
            <a:r>
              <a:rPr lang="en-US" altLang="en-US" dirty="0">
                <a:latin typeface="Consolas" panose="020B0609020204030204" pitchFamily="49" charset="0"/>
              </a:rPr>
              <a:t>-&gt; </a:t>
            </a:r>
            <a:r>
              <a:rPr lang="en-US" altLang="en-US" dirty="0" err="1">
                <a:latin typeface="Consolas" panose="020B0609020204030204" pitchFamily="49" charset="0"/>
              </a:rPr>
              <a:t>bB</a:t>
            </a:r>
            <a:r>
              <a:rPr lang="en-US" altLang="en-US" dirty="0">
                <a:latin typeface="Consolas" panose="020B0609020204030204" pitchFamily="49" charset="0"/>
              </a:rPr>
              <a:t> | b </a:t>
            </a:r>
            <a:endParaRPr lang="en-US" altLang="en-US" dirty="0" smtClean="0">
              <a:latin typeface="Consolas" panose="020B0609020204030204" pitchFamily="49" charset="0"/>
            </a:endParaRPr>
          </a:p>
          <a:p>
            <a:pPr lvl="0"/>
            <a:r>
              <a:rPr lang="en-US" altLang="en-US" dirty="0" smtClean="0">
                <a:latin typeface="Consolas" panose="020B0609020204030204" pitchFamily="49" charset="0"/>
              </a:rPr>
              <a:t>C </a:t>
            </a:r>
            <a:r>
              <a:rPr lang="en-US" altLang="en-US" dirty="0">
                <a:latin typeface="Consolas" panose="020B0609020204030204" pitchFamily="49" charset="0"/>
              </a:rPr>
              <a:t>-&gt; </a:t>
            </a:r>
            <a:r>
              <a:rPr lang="en-US" altLang="en-US" dirty="0" err="1">
                <a:latin typeface="Consolas" panose="020B0609020204030204" pitchFamily="49" charset="0"/>
              </a:rPr>
              <a:t>cC</a:t>
            </a:r>
            <a:r>
              <a:rPr lang="en-US" altLang="en-US" dirty="0">
                <a:latin typeface="Consolas" panose="020B0609020204030204" pitchFamily="49" charset="0"/>
              </a:rPr>
              <a:t> | c</a:t>
            </a:r>
            <a:r>
              <a:rPr lang="en-US" altLang="en-US" sz="800" dirty="0"/>
              <a:t> </a:t>
            </a:r>
            <a:endParaRPr lang="en-US" altLang="en-US" sz="3200" dirty="0"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1673479" y="1130197"/>
            <a:ext cx="58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Solution:</a:t>
            </a:r>
          </a:p>
          <a:p>
            <a:r>
              <a:rPr lang="en-IN" dirty="0" smtClean="0"/>
              <a:t>S-&gt;AB|A|B,   </a:t>
            </a:r>
          </a:p>
          <a:p>
            <a:r>
              <a:rPr lang="en-IN" dirty="0" smtClean="0"/>
              <a:t>A-&gt;</a:t>
            </a:r>
            <a:r>
              <a:rPr lang="en-IN" dirty="0" err="1" smtClean="0"/>
              <a:t>aAA|aA|a</a:t>
            </a:r>
            <a:endParaRPr lang="en-IN" dirty="0" smtClean="0"/>
          </a:p>
          <a:p>
            <a:r>
              <a:rPr lang="en-IN" dirty="0" smtClean="0"/>
              <a:t>B-&gt;</a:t>
            </a:r>
            <a:r>
              <a:rPr lang="en-IN" dirty="0" err="1" smtClean="0"/>
              <a:t>bBB|bB|b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A9A15C-887C-44A4-A7AE-73444BDC464C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925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162944" y="228599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FF0000"/>
                </a:solidFill>
                <a:latin typeface="Menlo"/>
              </a:rPr>
              <a:t>Eliminate Null(ε)-Productions </a:t>
            </a:r>
            <a:endParaRPr lang="en-US" altLang="en-US" dirty="0" smtClean="0">
              <a:solidFill>
                <a:srgbClr val="333333"/>
              </a:solidFill>
              <a:latin typeface="Menl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333333"/>
                </a:solidFill>
                <a:latin typeface="Menlo"/>
              </a:rPr>
              <a:t>1. S-</a:t>
            </a:r>
            <a:r>
              <a:rPr lang="en-US" altLang="en-US" dirty="0">
                <a:solidFill>
                  <a:srgbClr val="333333"/>
                </a:solidFill>
                <a:latin typeface="Menlo"/>
              </a:rPr>
              <a:t>&gt; </a:t>
            </a:r>
            <a:r>
              <a:rPr lang="en-US" altLang="en-US" dirty="0" smtClean="0">
                <a:solidFill>
                  <a:srgbClr val="333333"/>
                </a:solidFill>
                <a:latin typeface="Menlo"/>
              </a:rPr>
              <a:t>ABA,  A-</a:t>
            </a:r>
            <a:r>
              <a:rPr lang="en-US" altLang="en-US" dirty="0">
                <a:solidFill>
                  <a:srgbClr val="333333"/>
                </a:solidFill>
                <a:latin typeface="Menlo"/>
              </a:rPr>
              <a:t>&gt; </a:t>
            </a:r>
            <a:r>
              <a:rPr lang="en-US" altLang="en-US" dirty="0" err="1" smtClean="0">
                <a:solidFill>
                  <a:srgbClr val="333333"/>
                </a:solidFill>
                <a:latin typeface="Menlo"/>
              </a:rPr>
              <a:t>aA</a:t>
            </a:r>
            <a:r>
              <a:rPr lang="en-US" altLang="en-US" dirty="0" smtClean="0">
                <a:solidFill>
                  <a:srgbClr val="333333"/>
                </a:solidFill>
                <a:latin typeface="Menlo"/>
              </a:rPr>
              <a:t>/ε,   </a:t>
            </a:r>
            <a:r>
              <a:rPr lang="en-US" altLang="en-US" dirty="0">
                <a:solidFill>
                  <a:srgbClr val="333333"/>
                </a:solidFill>
                <a:latin typeface="Menlo"/>
              </a:rPr>
              <a:t>B -&gt; </a:t>
            </a:r>
            <a:r>
              <a:rPr lang="en-US" altLang="en-US" dirty="0" err="1" smtClean="0">
                <a:solidFill>
                  <a:srgbClr val="333333"/>
                </a:solidFill>
                <a:latin typeface="Menlo"/>
              </a:rPr>
              <a:t>bB</a:t>
            </a:r>
            <a:r>
              <a:rPr lang="en-US" altLang="en-US" dirty="0" smtClean="0">
                <a:solidFill>
                  <a:srgbClr val="333333"/>
                </a:solidFill>
                <a:latin typeface="Menlo"/>
              </a:rPr>
              <a:t>/ε</a:t>
            </a:r>
            <a:r>
              <a:rPr lang="en-US" altLang="en-US" sz="800" dirty="0" smtClean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66063"/>
            <a:ext cx="65" cy="3250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19896"/>
            <a:ext cx="65" cy="417407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5616" y="2484487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 smtClean="0">
                <a:latin typeface="Consolas" panose="020B0609020204030204" pitchFamily="49" charset="0"/>
              </a:rPr>
              <a:t>2. S </a:t>
            </a:r>
            <a:r>
              <a:rPr lang="en-US" altLang="en-US" dirty="0">
                <a:latin typeface="Consolas" panose="020B0609020204030204" pitchFamily="49" charset="0"/>
              </a:rPr>
              <a:t>-&gt; </a:t>
            </a:r>
            <a:r>
              <a:rPr lang="en-US" altLang="en-US" dirty="0" err="1">
                <a:latin typeface="Consolas" panose="020B0609020204030204" pitchFamily="49" charset="0"/>
              </a:rPr>
              <a:t>ABCd</a:t>
            </a:r>
            <a:r>
              <a:rPr lang="en-US" altLang="en-US" dirty="0">
                <a:latin typeface="Consolas" panose="020B0609020204030204" pitchFamily="49" charset="0"/>
              </a:rPr>
              <a:t> </a:t>
            </a:r>
            <a:endParaRPr lang="en-US" altLang="en-US" dirty="0" smtClean="0">
              <a:latin typeface="Consolas" panose="020B0609020204030204" pitchFamily="49" charset="0"/>
            </a:endParaRPr>
          </a:p>
          <a:p>
            <a:r>
              <a:rPr lang="en-US" altLang="en-US" dirty="0" smtClean="0">
                <a:latin typeface="Consolas" panose="020B0609020204030204" pitchFamily="49" charset="0"/>
              </a:rPr>
              <a:t>   A </a:t>
            </a:r>
            <a:r>
              <a:rPr lang="en-US" altLang="en-US" dirty="0">
                <a:latin typeface="Consolas" panose="020B0609020204030204" pitchFamily="49" charset="0"/>
              </a:rPr>
              <a:t>-&gt; </a:t>
            </a:r>
            <a:r>
              <a:rPr lang="en-US" altLang="en-US" dirty="0" smtClean="0">
                <a:latin typeface="Consolas" panose="020B0609020204030204" pitchFamily="49" charset="0"/>
              </a:rPr>
              <a:t>BC,     </a:t>
            </a:r>
            <a:r>
              <a:rPr lang="en-US" altLang="en-US" dirty="0">
                <a:latin typeface="Consolas" panose="020B0609020204030204" pitchFamily="49" charset="0"/>
              </a:rPr>
              <a:t>B -&gt; </a:t>
            </a:r>
            <a:r>
              <a:rPr lang="en-US" altLang="en-US" dirty="0" err="1">
                <a:latin typeface="Consolas" panose="020B0609020204030204" pitchFamily="49" charset="0"/>
              </a:rPr>
              <a:t>bB</a:t>
            </a:r>
            <a:r>
              <a:rPr lang="en-US" altLang="en-US" dirty="0">
                <a:latin typeface="Consolas" panose="020B0609020204030204" pitchFamily="49" charset="0"/>
              </a:rPr>
              <a:t> | </a:t>
            </a:r>
            <a:r>
              <a:rPr lang="en-US" altLang="en-US" dirty="0">
                <a:solidFill>
                  <a:srgbClr val="333333"/>
                </a:solidFill>
                <a:latin typeface="Menlo"/>
              </a:rPr>
              <a:t>ε</a:t>
            </a:r>
            <a:r>
              <a:rPr lang="en-US" altLang="en-US" dirty="0" smtClean="0">
                <a:latin typeface="Consolas" panose="020B0609020204030204" pitchFamily="49" charset="0"/>
              </a:rPr>
              <a:t>,     </a:t>
            </a:r>
            <a:r>
              <a:rPr lang="en-US" altLang="en-US" dirty="0">
                <a:latin typeface="Consolas" panose="020B0609020204030204" pitchFamily="49" charset="0"/>
              </a:rPr>
              <a:t>C -&gt; </a:t>
            </a:r>
            <a:r>
              <a:rPr lang="en-US" altLang="en-US" dirty="0" err="1">
                <a:latin typeface="Consolas" panose="020B0609020204030204" pitchFamily="49" charset="0"/>
              </a:rPr>
              <a:t>cC</a:t>
            </a:r>
            <a:r>
              <a:rPr lang="en-US" altLang="en-US" dirty="0">
                <a:latin typeface="Consolas" panose="020B0609020204030204" pitchFamily="49" charset="0"/>
              </a:rPr>
              <a:t> | </a:t>
            </a:r>
            <a:r>
              <a:rPr lang="en-US" altLang="en-US" dirty="0">
                <a:solidFill>
                  <a:srgbClr val="333333"/>
                </a:solidFill>
                <a:latin typeface="Menlo"/>
              </a:rPr>
              <a:t>ε</a:t>
            </a:r>
            <a:r>
              <a:rPr lang="en-US" altLang="en-US" dirty="0" smtClean="0">
                <a:latin typeface="Consolas" panose="020B0609020204030204" pitchFamily="49" charset="0"/>
              </a:rPr>
              <a:t> 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1763688" y="3130818"/>
            <a:ext cx="6696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Solution:</a:t>
            </a:r>
          </a:p>
          <a:p>
            <a:pPr lvl="0"/>
            <a:r>
              <a:rPr lang="en-US" altLang="en-US" dirty="0" smtClean="0">
                <a:latin typeface="Consolas" panose="020B0609020204030204" pitchFamily="49" charset="0"/>
              </a:rPr>
              <a:t>S </a:t>
            </a:r>
            <a:r>
              <a:rPr lang="en-US" altLang="en-US" dirty="0">
                <a:latin typeface="Consolas" panose="020B0609020204030204" pitchFamily="49" charset="0"/>
              </a:rPr>
              <a:t>-&gt; </a:t>
            </a:r>
            <a:r>
              <a:rPr lang="en-US" altLang="en-US" dirty="0" err="1">
                <a:latin typeface="Consolas" panose="020B0609020204030204" pitchFamily="49" charset="0"/>
              </a:rPr>
              <a:t>ABCd</a:t>
            </a:r>
            <a:r>
              <a:rPr lang="en-US" altLang="en-US" dirty="0">
                <a:latin typeface="Consolas" panose="020B0609020204030204" pitchFamily="49" charset="0"/>
              </a:rPr>
              <a:t> | </a:t>
            </a:r>
            <a:r>
              <a:rPr lang="en-US" altLang="en-US" dirty="0" err="1">
                <a:latin typeface="Consolas" panose="020B0609020204030204" pitchFamily="49" charset="0"/>
              </a:rPr>
              <a:t>ABd</a:t>
            </a:r>
            <a:r>
              <a:rPr lang="en-US" altLang="en-US" dirty="0">
                <a:latin typeface="Consolas" panose="020B0609020204030204" pitchFamily="49" charset="0"/>
              </a:rPr>
              <a:t> | </a:t>
            </a:r>
            <a:r>
              <a:rPr lang="en-US" altLang="en-US" dirty="0" err="1">
                <a:latin typeface="Consolas" panose="020B0609020204030204" pitchFamily="49" charset="0"/>
              </a:rPr>
              <a:t>ACd</a:t>
            </a:r>
            <a:r>
              <a:rPr lang="en-US" altLang="en-US" dirty="0">
                <a:latin typeface="Consolas" panose="020B0609020204030204" pitchFamily="49" charset="0"/>
              </a:rPr>
              <a:t> | </a:t>
            </a:r>
            <a:r>
              <a:rPr lang="en-US" altLang="en-US" dirty="0" err="1">
                <a:latin typeface="Consolas" panose="020B0609020204030204" pitchFamily="49" charset="0"/>
              </a:rPr>
              <a:t>BCd</a:t>
            </a:r>
            <a:r>
              <a:rPr lang="en-US" altLang="en-US" dirty="0">
                <a:latin typeface="Consolas" panose="020B0609020204030204" pitchFamily="49" charset="0"/>
              </a:rPr>
              <a:t> | Ad | </a:t>
            </a:r>
            <a:r>
              <a:rPr lang="en-US" altLang="en-US" dirty="0" err="1">
                <a:latin typeface="Consolas" panose="020B0609020204030204" pitchFamily="49" charset="0"/>
              </a:rPr>
              <a:t>Bd</a:t>
            </a:r>
            <a:r>
              <a:rPr lang="en-US" altLang="en-US" dirty="0">
                <a:latin typeface="Consolas" panose="020B0609020204030204" pitchFamily="49" charset="0"/>
              </a:rPr>
              <a:t> |Cd | d </a:t>
            </a:r>
            <a:endParaRPr lang="en-US" altLang="en-US" dirty="0" smtClean="0">
              <a:latin typeface="Consolas" panose="020B0609020204030204" pitchFamily="49" charset="0"/>
            </a:endParaRPr>
          </a:p>
          <a:p>
            <a:pPr lvl="0"/>
            <a:r>
              <a:rPr lang="en-US" altLang="en-US" dirty="0" smtClean="0">
                <a:latin typeface="Consolas" panose="020B0609020204030204" pitchFamily="49" charset="0"/>
              </a:rPr>
              <a:t>A </a:t>
            </a:r>
            <a:r>
              <a:rPr lang="en-US" altLang="en-US" dirty="0">
                <a:latin typeface="Consolas" panose="020B0609020204030204" pitchFamily="49" charset="0"/>
              </a:rPr>
              <a:t>-&gt; BC | B | C </a:t>
            </a:r>
            <a:endParaRPr lang="en-US" altLang="en-US" dirty="0" smtClean="0">
              <a:latin typeface="Consolas" panose="020B0609020204030204" pitchFamily="49" charset="0"/>
            </a:endParaRPr>
          </a:p>
          <a:p>
            <a:pPr lvl="0"/>
            <a:r>
              <a:rPr lang="en-US" altLang="en-US" dirty="0" smtClean="0">
                <a:latin typeface="Consolas" panose="020B0609020204030204" pitchFamily="49" charset="0"/>
              </a:rPr>
              <a:t>B </a:t>
            </a:r>
            <a:r>
              <a:rPr lang="en-US" altLang="en-US" dirty="0">
                <a:latin typeface="Consolas" panose="020B0609020204030204" pitchFamily="49" charset="0"/>
              </a:rPr>
              <a:t>-&gt; </a:t>
            </a:r>
            <a:r>
              <a:rPr lang="en-US" altLang="en-US" dirty="0" err="1">
                <a:latin typeface="Consolas" panose="020B0609020204030204" pitchFamily="49" charset="0"/>
              </a:rPr>
              <a:t>bB</a:t>
            </a:r>
            <a:r>
              <a:rPr lang="en-US" altLang="en-US" dirty="0">
                <a:latin typeface="Consolas" panose="020B0609020204030204" pitchFamily="49" charset="0"/>
              </a:rPr>
              <a:t> | b </a:t>
            </a:r>
            <a:endParaRPr lang="en-US" altLang="en-US" dirty="0" smtClean="0">
              <a:latin typeface="Consolas" panose="020B0609020204030204" pitchFamily="49" charset="0"/>
            </a:endParaRPr>
          </a:p>
          <a:p>
            <a:pPr lvl="0"/>
            <a:r>
              <a:rPr lang="en-US" altLang="en-US" dirty="0" smtClean="0">
                <a:latin typeface="Consolas" panose="020B0609020204030204" pitchFamily="49" charset="0"/>
              </a:rPr>
              <a:t>C </a:t>
            </a:r>
            <a:r>
              <a:rPr lang="en-US" altLang="en-US" dirty="0">
                <a:latin typeface="Consolas" panose="020B0609020204030204" pitchFamily="49" charset="0"/>
              </a:rPr>
              <a:t>-&gt; </a:t>
            </a:r>
            <a:r>
              <a:rPr lang="en-US" altLang="en-US" dirty="0" err="1">
                <a:latin typeface="Consolas" panose="020B0609020204030204" pitchFamily="49" charset="0"/>
              </a:rPr>
              <a:t>cC</a:t>
            </a:r>
            <a:r>
              <a:rPr lang="en-US" altLang="en-US" dirty="0">
                <a:latin typeface="Consolas" panose="020B0609020204030204" pitchFamily="49" charset="0"/>
              </a:rPr>
              <a:t> | c</a:t>
            </a:r>
            <a:r>
              <a:rPr lang="en-US" altLang="en-US" sz="800" dirty="0"/>
              <a:t> </a:t>
            </a:r>
            <a:endParaRPr lang="en-US" altLang="en-US" sz="3200" dirty="0"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1673479" y="1130197"/>
            <a:ext cx="58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Solution:</a:t>
            </a:r>
          </a:p>
          <a:p>
            <a:r>
              <a:rPr lang="en-IN" dirty="0" smtClean="0"/>
              <a:t>S-&gt;ABA|AB|BA|AA|A|B   </a:t>
            </a:r>
          </a:p>
          <a:p>
            <a:r>
              <a:rPr lang="en-IN" dirty="0" smtClean="0"/>
              <a:t>A-&gt;</a:t>
            </a:r>
            <a:r>
              <a:rPr lang="en-IN" dirty="0" err="1" smtClean="0"/>
              <a:t>aA|a</a:t>
            </a:r>
            <a:endParaRPr lang="en-IN" dirty="0" smtClean="0"/>
          </a:p>
          <a:p>
            <a:r>
              <a:rPr lang="en-IN" dirty="0" smtClean="0"/>
              <a:t>B-&gt;</a:t>
            </a:r>
            <a:r>
              <a:rPr lang="en-IN" dirty="0" err="1" smtClean="0"/>
              <a:t>bB|b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BE5B9D-4D41-4AF9-A514-85F2F52B4E81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150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9003" y="419127"/>
            <a:ext cx="2739919" cy="24501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339966"/>
                </a:solidFill>
                <a:latin typeface="Georgia"/>
                <a:cs typeface="Georgia"/>
              </a:rPr>
              <a:t>Eliminate</a:t>
            </a:r>
            <a:r>
              <a:rPr sz="2400" b="1" spc="-3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339966"/>
                </a:solidFill>
                <a:latin typeface="Georgia"/>
                <a:cs typeface="Georgia"/>
              </a:rPr>
              <a:t>Null</a:t>
            </a:r>
          </a:p>
          <a:p>
            <a:pPr marL="0" marR="0">
              <a:lnSpc>
                <a:spcPts val="2726"/>
              </a:lnSpc>
              <a:spcBef>
                <a:spcPts val="1595"/>
              </a:spcBef>
              <a:spcAft>
                <a:spcPts val="0"/>
              </a:spcAft>
            </a:pPr>
            <a:r>
              <a:rPr sz="2400" b="1" dirty="0">
                <a:solidFill>
                  <a:srgbClr val="339966"/>
                </a:solidFill>
                <a:latin typeface="Georgia"/>
                <a:cs typeface="Georgia"/>
              </a:rPr>
              <a:t>Productions</a:t>
            </a:r>
          </a:p>
          <a:p>
            <a:pPr marL="0" marR="0">
              <a:lnSpc>
                <a:spcPts val="2726"/>
              </a:lnSpc>
              <a:spcBef>
                <a:spcPts val="1643"/>
              </a:spcBef>
              <a:spcAft>
                <a:spcPts val="0"/>
              </a:spcAft>
            </a:pP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S</a:t>
            </a:r>
            <a:r>
              <a:rPr sz="2400" spc="-17" dirty="0">
                <a:solidFill>
                  <a:srgbClr val="3333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333300"/>
                </a:solidFill>
                <a:latin typeface="QQTCCH+Wingdings"/>
                <a:cs typeface="QQTCCH+Wingdings"/>
              </a:rPr>
              <a:t></a:t>
            </a:r>
            <a:r>
              <a:rPr sz="2400" spc="-23" dirty="0">
                <a:solidFill>
                  <a:srgbClr val="3333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ABCBCDA</a:t>
            </a:r>
          </a:p>
          <a:p>
            <a:pPr marL="0" marR="0">
              <a:lnSpc>
                <a:spcPts val="2729"/>
              </a:lnSpc>
              <a:spcBef>
                <a:spcPts val="1593"/>
              </a:spcBef>
              <a:spcAft>
                <a:spcPts val="0"/>
              </a:spcAft>
            </a:pP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A</a:t>
            </a:r>
            <a:r>
              <a:rPr sz="2400" spc="-17" dirty="0">
                <a:solidFill>
                  <a:srgbClr val="3333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333300"/>
                </a:solidFill>
                <a:latin typeface="QQTCCH+Wingdings"/>
                <a:cs typeface="QQTCCH+Wingdings"/>
              </a:rPr>
              <a:t></a:t>
            </a:r>
            <a:r>
              <a:rPr sz="2400" spc="-20" dirty="0">
                <a:solidFill>
                  <a:srgbClr val="3333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CD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15994" y="757471"/>
            <a:ext cx="3425800" cy="974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The CFG will have</a:t>
            </a:r>
            <a:r>
              <a:rPr sz="20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total</a:t>
            </a:r>
            <a:r>
              <a:rPr sz="20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40</a:t>
            </a:r>
          </a:p>
          <a:p>
            <a:pPr marL="0" marR="0">
              <a:lnSpc>
                <a:spcPts val="2277"/>
              </a:lnSpc>
              <a:spcBef>
                <a:spcPts val="1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prod</a:t>
            </a:r>
            <a:r>
              <a:rPr sz="2000" baseline="30000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s!!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15994" y="1596052"/>
            <a:ext cx="2340871" cy="2272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333300"/>
                </a:solidFill>
                <a:latin typeface="QQTCCH+Wingdings"/>
                <a:cs typeface="QQTCCH+Wingdings"/>
              </a:rPr>
              <a:t></a:t>
            </a:r>
            <a:r>
              <a:rPr sz="2000" spc="58" dirty="0">
                <a:solidFill>
                  <a:srgbClr val="3333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Georgia"/>
                <a:cs typeface="Georgia"/>
              </a:rPr>
              <a:t>32</a:t>
            </a:r>
            <a:r>
              <a:rPr sz="2000" spc="-18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FF0000"/>
                </a:solidFill>
                <a:latin typeface="Georgia"/>
                <a:cs typeface="Georgia"/>
              </a:rPr>
              <a:t>S prod</a:t>
            </a:r>
            <a:r>
              <a:rPr sz="2000" baseline="30000" dirty="0">
                <a:solidFill>
                  <a:srgbClr val="FF0000"/>
                </a:solidFill>
                <a:latin typeface="Georgia"/>
                <a:cs typeface="Georgia"/>
              </a:rPr>
              <a:t>n</a:t>
            </a:r>
            <a:r>
              <a:rPr sz="2000" dirty="0">
                <a:solidFill>
                  <a:srgbClr val="FF0000"/>
                </a:solidFill>
                <a:latin typeface="Georgia"/>
                <a:cs typeface="Georgia"/>
              </a:rPr>
              <a:t>s</a:t>
            </a:r>
          </a:p>
          <a:p>
            <a:pPr marL="0" marR="0">
              <a:lnSpc>
                <a:spcPts val="2277"/>
              </a:lnSpc>
              <a:spcBef>
                <a:spcPts val="1934"/>
              </a:spcBef>
              <a:spcAft>
                <a:spcPts val="0"/>
              </a:spcAft>
            </a:pPr>
            <a:r>
              <a:rPr sz="2000" dirty="0">
                <a:solidFill>
                  <a:srgbClr val="333300"/>
                </a:solidFill>
                <a:latin typeface="QQTCCH+Wingdings"/>
                <a:cs typeface="QQTCCH+Wingdings"/>
              </a:rPr>
              <a:t></a:t>
            </a:r>
            <a:r>
              <a:rPr sz="2000" spc="58" dirty="0">
                <a:solidFill>
                  <a:srgbClr val="3333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0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CD |</a:t>
            </a:r>
            <a:r>
              <a:rPr sz="20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 | D</a:t>
            </a:r>
          </a:p>
          <a:p>
            <a:pPr marL="0" marR="0">
              <a:lnSpc>
                <a:spcPts val="2277"/>
              </a:lnSpc>
              <a:spcBef>
                <a:spcPts val="1924"/>
              </a:spcBef>
              <a:spcAft>
                <a:spcPts val="0"/>
              </a:spcAft>
            </a:pPr>
            <a:r>
              <a:rPr sz="2000" dirty="0">
                <a:solidFill>
                  <a:srgbClr val="333300"/>
                </a:solidFill>
                <a:latin typeface="QQTCCH+Wingdings"/>
                <a:cs typeface="QQTCCH+Wingdings"/>
              </a:rPr>
              <a:t></a:t>
            </a:r>
            <a:r>
              <a:rPr sz="2000" spc="58" dirty="0">
                <a:solidFill>
                  <a:srgbClr val="3333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Cb</a:t>
            </a:r>
            <a:r>
              <a:rPr sz="2000" spc="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| b</a:t>
            </a:r>
          </a:p>
          <a:p>
            <a:pPr marL="0" marR="0">
              <a:lnSpc>
                <a:spcPts val="2279"/>
              </a:lnSpc>
              <a:spcBef>
                <a:spcPts val="1920"/>
              </a:spcBef>
              <a:spcAft>
                <a:spcPts val="0"/>
              </a:spcAft>
            </a:pPr>
            <a:r>
              <a:rPr sz="2000" dirty="0">
                <a:solidFill>
                  <a:srgbClr val="333300"/>
                </a:solidFill>
                <a:latin typeface="QQTCCH+Wingdings"/>
                <a:cs typeface="QQTCCH+Wingdings"/>
              </a:rPr>
              <a:t></a:t>
            </a:r>
            <a:r>
              <a:rPr sz="2000" spc="58" dirty="0">
                <a:solidFill>
                  <a:srgbClr val="3333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9003" y="2614322"/>
            <a:ext cx="1466410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B</a:t>
            </a:r>
            <a:r>
              <a:rPr sz="2400" spc="-11" dirty="0">
                <a:solidFill>
                  <a:srgbClr val="3333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333300"/>
                </a:solidFill>
                <a:latin typeface="QQTCCH+Wingdings"/>
                <a:cs typeface="QQTCCH+Wingdings"/>
              </a:rPr>
              <a:t></a:t>
            </a:r>
            <a:r>
              <a:rPr sz="2400" spc="-20" dirty="0">
                <a:solidFill>
                  <a:srgbClr val="3333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Cb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9003" y="3162937"/>
            <a:ext cx="1659416" cy="803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C</a:t>
            </a:r>
            <a:r>
              <a:rPr sz="2400" spc="-20" dirty="0">
                <a:solidFill>
                  <a:srgbClr val="3333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333300"/>
                </a:solidFill>
                <a:latin typeface="QQTCCH+Wingdings"/>
                <a:cs typeface="QQTCCH+Wingdings"/>
              </a:rPr>
              <a:t></a:t>
            </a:r>
            <a:r>
              <a:rPr sz="2400" spc="-20" dirty="0">
                <a:solidFill>
                  <a:srgbClr val="3333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a | λ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9003" y="3711856"/>
            <a:ext cx="1938159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D</a:t>
            </a:r>
            <a:r>
              <a:rPr sz="2400" spc="-12" dirty="0">
                <a:solidFill>
                  <a:srgbClr val="3333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333300"/>
                </a:solidFill>
                <a:latin typeface="QQTCCH+Wingdings"/>
                <a:cs typeface="QQTCCH+Wingdings"/>
              </a:rPr>
              <a:t></a:t>
            </a:r>
            <a:r>
              <a:rPr sz="2400" spc="-20" dirty="0">
                <a:solidFill>
                  <a:srgbClr val="3333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00"/>
                </a:solidFill>
                <a:latin typeface="Georgia"/>
                <a:cs typeface="Georgia"/>
              </a:rPr>
              <a:t>bD | λ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15994" y="3731761"/>
            <a:ext cx="1910184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333300"/>
                </a:solidFill>
                <a:latin typeface="QQTCCH+Wingdings"/>
                <a:cs typeface="QQTCCH+Wingdings"/>
              </a:rPr>
              <a:t></a:t>
            </a:r>
            <a:r>
              <a:rPr sz="2000" spc="58" dirty="0">
                <a:solidFill>
                  <a:srgbClr val="3333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D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bD | b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28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DC1F4-8497-4F80-887C-A91DD48066E2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28773" y="451385"/>
            <a:ext cx="5787679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FF0000"/>
                </a:solidFill>
                <a:latin typeface="Georgia"/>
                <a:cs typeface="Georgia"/>
              </a:rPr>
              <a:t>Elimination</a:t>
            </a:r>
            <a:r>
              <a:rPr sz="2400" b="1" spc="-37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Georgia"/>
                <a:cs typeface="Georgia"/>
              </a:rPr>
              <a:t>of Unit Productions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37916" y="866482"/>
            <a:ext cx="3474111" cy="830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3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FF0000"/>
                </a:solidFill>
                <a:latin typeface="Georgia"/>
                <a:cs typeface="Georgia"/>
              </a:rPr>
              <a:t>A </a:t>
            </a:r>
            <a:r>
              <a:rPr sz="2400" dirty="0">
                <a:solidFill>
                  <a:srgbClr val="FF0000"/>
                </a:solidFill>
                <a:latin typeface="QQTCCH+Wingdings"/>
                <a:cs typeface="QQTCCH+Wingdings"/>
              </a:rPr>
              <a:t></a:t>
            </a:r>
            <a:r>
              <a:rPr sz="2400" spc="1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Georgia"/>
                <a:cs typeface="Georgia"/>
              </a:rPr>
              <a:t>B </a:t>
            </a:r>
            <a:r>
              <a:rPr sz="2400" dirty="0">
                <a:solidFill>
                  <a:srgbClr val="FF0000"/>
                </a:solidFill>
                <a:latin typeface="Georgia"/>
                <a:cs typeface="Georgia"/>
              </a:rPr>
              <a:t>where</a:t>
            </a:r>
            <a:r>
              <a:rPr sz="2400" spc="2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FF0000"/>
                </a:solidFill>
                <a:latin typeface="Georgia"/>
                <a:cs typeface="Georgia"/>
              </a:rPr>
              <a:t>A, B </a:t>
            </a:r>
            <a:r>
              <a:rPr sz="2400" dirty="0">
                <a:solidFill>
                  <a:srgbClr val="FF0000"/>
                </a:solidFill>
                <a:latin typeface="LMQNTW+Symbol"/>
                <a:cs typeface="LMQNTW+Symbol"/>
              </a:rPr>
              <a:t></a:t>
            </a:r>
            <a:r>
              <a:rPr sz="2400" spc="-1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Georgia"/>
                <a:cs typeface="Georgia"/>
              </a:rPr>
              <a:t>V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5137" y="1405807"/>
            <a:ext cx="3969903" cy="910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Step 1:</a:t>
            </a:r>
            <a:r>
              <a:rPr sz="2000" b="1" spc="-10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Construction of</a:t>
            </a:r>
            <a:r>
              <a:rPr sz="2000" b="1" spc="18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the</a:t>
            </a:r>
          </a:p>
          <a:p>
            <a:pPr marL="0" marR="0">
              <a:lnSpc>
                <a:spcPts val="2277"/>
              </a:lnSpc>
              <a:spcBef>
                <a:spcPts val="122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set</a:t>
            </a:r>
            <a:r>
              <a:rPr sz="2000" b="1" spc="-10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 smtClean="0">
                <a:solidFill>
                  <a:srgbClr val="0070C0"/>
                </a:solidFill>
                <a:latin typeface="Georgia"/>
                <a:cs typeface="Georgia"/>
              </a:rPr>
              <a:t>variables</a:t>
            </a:r>
            <a:r>
              <a:rPr lang="en-IN" sz="2000" b="1" dirty="0" smtClean="0">
                <a:solidFill>
                  <a:srgbClr val="0070C0"/>
                </a:solidFill>
                <a:latin typeface="Georgia"/>
                <a:cs typeface="Georgia"/>
              </a:rPr>
              <a:t>,</a:t>
            </a:r>
            <a:r>
              <a:rPr sz="2000" b="1" spc="-10" dirty="0" smtClean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 smtClean="0">
                <a:solidFill>
                  <a:srgbClr val="0070C0"/>
                </a:solidFill>
                <a:latin typeface="Georgia"/>
                <a:cs typeface="Georgia"/>
              </a:rPr>
              <a:t>derivable</a:t>
            </a:r>
            <a:endParaRPr sz="2000" b="1" dirty="0">
              <a:solidFill>
                <a:srgbClr val="0070C0"/>
              </a:solidFill>
              <a:latin typeface="Georgia"/>
              <a:cs typeface="Georgia"/>
            </a:endParaRPr>
          </a:p>
          <a:p>
            <a:pPr marL="0" marR="0">
              <a:lnSpc>
                <a:spcPts val="2279"/>
              </a:lnSpc>
              <a:spcBef>
                <a:spcPts val="123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from</a:t>
            </a:r>
            <a:r>
              <a:rPr sz="2000" b="1" spc="-10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32147" y="1479339"/>
            <a:ext cx="1570063" cy="1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 | bb</a:t>
            </a:r>
          </a:p>
          <a:p>
            <a:pPr marL="0" marR="0">
              <a:lnSpc>
                <a:spcPts val="2279"/>
              </a:lnSpc>
              <a:spcBef>
                <a:spcPts val="7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0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 |</a:t>
            </a:r>
            <a:r>
              <a:rPr sz="20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</a:t>
            </a:r>
          </a:p>
          <a:p>
            <a:pPr marL="0" marR="0">
              <a:lnSpc>
                <a:spcPts val="2277"/>
              </a:lnSpc>
              <a:spcBef>
                <a:spcPts val="7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</a:t>
            </a:r>
            <a:r>
              <a:rPr sz="2000" spc="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| 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20663" y="1981599"/>
            <a:ext cx="2428007" cy="1280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B050"/>
                </a:solidFill>
                <a:latin typeface="Georgia"/>
                <a:cs typeface="Georgia"/>
              </a:rPr>
              <a:t>W(S)</a:t>
            </a:r>
            <a:r>
              <a:rPr sz="2000" b="1" spc="-36" dirty="0">
                <a:solidFill>
                  <a:srgbClr val="00B05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B050"/>
                </a:solidFill>
                <a:latin typeface="Georgia"/>
                <a:cs typeface="Georgia"/>
              </a:rPr>
              <a:t>={S,</a:t>
            </a:r>
            <a:r>
              <a:rPr sz="2000" b="1" spc="18" dirty="0">
                <a:solidFill>
                  <a:srgbClr val="00B05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B050"/>
                </a:solidFill>
                <a:latin typeface="Georgia"/>
                <a:cs typeface="Georgia"/>
              </a:rPr>
              <a:t>A, B}</a:t>
            </a:r>
          </a:p>
          <a:p>
            <a:pPr marL="0" marR="0">
              <a:lnSpc>
                <a:spcPts val="2277"/>
              </a:lnSpc>
              <a:spcBef>
                <a:spcPts val="125"/>
              </a:spcBef>
              <a:spcAft>
                <a:spcPts val="0"/>
              </a:spcAft>
            </a:pPr>
            <a:r>
              <a:rPr sz="2000" b="1" dirty="0">
                <a:solidFill>
                  <a:srgbClr val="00B050"/>
                </a:solidFill>
                <a:latin typeface="Georgia"/>
                <a:cs typeface="Georgia"/>
              </a:rPr>
              <a:t>W(A) ={S,</a:t>
            </a:r>
            <a:r>
              <a:rPr sz="2000" b="1" spc="-20" dirty="0">
                <a:solidFill>
                  <a:srgbClr val="00B05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B050"/>
                </a:solidFill>
                <a:latin typeface="Georgia"/>
                <a:cs typeface="Georgia"/>
              </a:rPr>
              <a:t>A, B}</a:t>
            </a:r>
          </a:p>
          <a:p>
            <a:pPr marL="0" marR="0">
              <a:lnSpc>
                <a:spcPts val="2277"/>
              </a:lnSpc>
              <a:spcBef>
                <a:spcPts val="122"/>
              </a:spcBef>
              <a:spcAft>
                <a:spcPts val="0"/>
              </a:spcAft>
            </a:pPr>
            <a:r>
              <a:rPr sz="2000" b="1" dirty="0">
                <a:solidFill>
                  <a:srgbClr val="00B050"/>
                </a:solidFill>
                <a:latin typeface="Georgia"/>
                <a:cs typeface="Georgia"/>
              </a:rPr>
              <a:t>W(B)</a:t>
            </a:r>
            <a:r>
              <a:rPr sz="2000" b="1" spc="-37" dirty="0">
                <a:solidFill>
                  <a:srgbClr val="00B05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B050"/>
                </a:solidFill>
                <a:latin typeface="Georgia"/>
                <a:cs typeface="Georgia"/>
              </a:rPr>
              <a:t>={S, A, B}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15137" y="2470254"/>
            <a:ext cx="2022188" cy="672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8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C000"/>
                </a:solidFill>
                <a:latin typeface="Wingdings 3"/>
                <a:cs typeface="Wingdings 3"/>
              </a:rPr>
              <a:t></a:t>
            </a:r>
            <a:r>
              <a:rPr sz="2000" spc="1319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W</a:t>
            </a:r>
            <a:r>
              <a:rPr sz="2000" spc="39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(A)={A}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29309" y="2613731"/>
            <a:ext cx="32986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15137" y="2923261"/>
            <a:ext cx="3874025" cy="67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C000"/>
                </a:solidFill>
                <a:latin typeface="Wingdings 3"/>
                <a:cs typeface="Wingdings 3"/>
              </a:rPr>
              <a:t></a:t>
            </a:r>
            <a:r>
              <a:rPr sz="2000" spc="1319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W</a:t>
            </a:r>
            <a:r>
              <a:rPr sz="2000" spc="1659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(A)=</a:t>
            </a:r>
            <a:r>
              <a:rPr sz="20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W</a:t>
            </a:r>
            <a:r>
              <a:rPr sz="2000" spc="38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(A) </a:t>
            </a:r>
            <a:r>
              <a:rPr sz="2000" dirty="0">
                <a:solidFill>
                  <a:srgbClr val="000000"/>
                </a:solidFill>
                <a:latin typeface="Cambria Math"/>
                <a:cs typeface="Cambria Math"/>
              </a:rPr>
              <a:t>∪</a:t>
            </a:r>
            <a:r>
              <a:rPr sz="2000" spc="-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{C</a:t>
            </a:r>
            <a:r>
              <a:rPr sz="20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Cambria Math"/>
                <a:cs typeface="Cambria Math"/>
              </a:rPr>
              <a:t>∈</a:t>
            </a:r>
            <a:r>
              <a:rPr sz="2000" spc="-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V |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232147" y="3002324"/>
            <a:ext cx="1620873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W</a:t>
            </a:r>
            <a:r>
              <a:rPr sz="2000" spc="9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(S)</a:t>
            </a:r>
            <a:r>
              <a:rPr sz="2000" spc="-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={S}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29309" y="3072455"/>
            <a:ext cx="488206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i+1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134235" y="3072455"/>
            <a:ext cx="306734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480559" y="3143068"/>
            <a:ext cx="32986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0897" y="3235242"/>
            <a:ext cx="2705657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there</a:t>
            </a:r>
            <a:r>
              <a:rPr sz="2000" spc="-2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is a production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232147" y="3383324"/>
            <a:ext cx="1944056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W</a:t>
            </a:r>
            <a:r>
              <a:rPr sz="2000" spc="266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(S)</a:t>
            </a:r>
            <a:r>
              <a:rPr sz="2000" spc="-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={S, A}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80897" y="3519072"/>
            <a:ext cx="2753723" cy="692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 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0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</a:t>
            </a:r>
            <a:r>
              <a:rPr sz="2000" spc="50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&amp; B</a:t>
            </a:r>
            <a:r>
              <a:rPr sz="2000" spc="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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W</a:t>
            </a:r>
            <a:r>
              <a:rPr sz="2000" spc="-8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(A)</a:t>
            </a:r>
            <a:r>
              <a:rPr sz="2000" spc="-3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}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480559" y="3524068"/>
            <a:ext cx="351668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574925" y="3682310"/>
            <a:ext cx="306734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232147" y="3764095"/>
            <a:ext cx="3246456" cy="670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W</a:t>
            </a:r>
            <a:r>
              <a:rPr sz="2000" spc="25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(S)</a:t>
            </a:r>
            <a:r>
              <a:rPr sz="2000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={S,</a:t>
            </a:r>
            <a:r>
              <a:rPr sz="20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A, B} = W</a:t>
            </a:r>
            <a:r>
              <a:rPr sz="2000" spc="286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(S)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480559" y="3905423"/>
            <a:ext cx="35051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625081" y="3905423"/>
            <a:ext cx="35274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4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15137" y="3994225"/>
            <a:ext cx="2314423" cy="6732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8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C000"/>
                </a:solidFill>
                <a:latin typeface="Wingdings 3"/>
                <a:cs typeface="Wingdings 3"/>
              </a:rPr>
              <a:t></a:t>
            </a:r>
            <a:r>
              <a:rPr sz="2000" spc="1319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At</a:t>
            </a:r>
            <a:r>
              <a:rPr sz="2000" spc="-2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some point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293108" y="4145679"/>
            <a:ext cx="2145039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W(S)</a:t>
            </a:r>
            <a:r>
              <a:rPr sz="2000" spc="-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={S, A, B}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80897" y="4302347"/>
            <a:ext cx="2105137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W</a:t>
            </a:r>
            <a:r>
              <a:rPr sz="2000" spc="1346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(A)=</a:t>
            </a:r>
            <a:r>
              <a:rPr sz="2000" spc="-3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W</a:t>
            </a:r>
            <a:r>
              <a:rPr sz="2000" spc="-8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(A)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29309" y="4443090"/>
            <a:ext cx="488206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i+1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093086" y="4443090"/>
            <a:ext cx="306734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ED52-B297-4801-BB2C-1A2393ED605E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149119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32147" y="470960"/>
            <a:ext cx="1570063" cy="1432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 | bb</a:t>
            </a:r>
          </a:p>
          <a:p>
            <a:pPr marL="0" marR="0">
              <a:lnSpc>
                <a:spcPts val="2277"/>
              </a:lnSpc>
              <a:spcBef>
                <a:spcPts val="7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0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 | b</a:t>
            </a:r>
          </a:p>
          <a:p>
            <a:pPr marL="0" marR="0">
              <a:lnSpc>
                <a:spcPts val="2279"/>
              </a:lnSpc>
              <a:spcBef>
                <a:spcPts val="723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</a:t>
            </a:r>
            <a:r>
              <a:rPr sz="2000" spc="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| 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32627" y="541445"/>
            <a:ext cx="2171507" cy="12800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W(S)</a:t>
            </a:r>
            <a:r>
              <a:rPr sz="2000" spc="-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={S, A, B}</a:t>
            </a:r>
          </a:p>
          <a:p>
            <a:pPr marL="0" marR="0">
              <a:lnSpc>
                <a:spcPts val="2277"/>
              </a:lnSpc>
              <a:spcBef>
                <a:spcPts val="1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W(A)</a:t>
            </a:r>
            <a:r>
              <a:rPr sz="2000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={S, A, B}</a:t>
            </a:r>
          </a:p>
          <a:p>
            <a:pPr marL="0" marR="0">
              <a:lnSpc>
                <a:spcPts val="2277"/>
              </a:lnSpc>
              <a:spcBef>
                <a:spcPts val="124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W(B)</a:t>
            </a:r>
            <a:r>
              <a:rPr sz="2000" spc="-2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={S, A, B}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7038" y="315188"/>
            <a:ext cx="3967950" cy="974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Step 2: All non unit prod</a:t>
            </a:r>
            <a:r>
              <a:rPr sz="2000" b="1" baseline="30000" dirty="0">
                <a:solidFill>
                  <a:srgbClr val="0070C0"/>
                </a:solidFill>
                <a:latin typeface="Georgia"/>
                <a:cs typeface="Georgia"/>
              </a:rPr>
              <a:t>n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s</a:t>
            </a:r>
          </a:p>
          <a:p>
            <a:pPr marL="0" marR="0">
              <a:lnSpc>
                <a:spcPts val="2277"/>
              </a:lnSpc>
              <a:spcBef>
                <a:spcPts val="122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are</a:t>
            </a:r>
            <a:r>
              <a:rPr sz="2000" b="1" spc="-18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included</a:t>
            </a:r>
            <a:r>
              <a:rPr sz="2000" b="1" spc="-14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as such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78458" y="987998"/>
            <a:ext cx="1181907" cy="1432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B050"/>
                </a:solidFill>
                <a:latin typeface="Georgia"/>
                <a:cs typeface="Georgia"/>
              </a:rPr>
              <a:t>S </a:t>
            </a:r>
            <a:r>
              <a:rPr sz="2000" dirty="0">
                <a:solidFill>
                  <a:srgbClr val="00B050"/>
                </a:solidFill>
                <a:latin typeface="QQTCCH+Wingdings"/>
                <a:cs typeface="QQTCCH+Wingdings"/>
              </a:rPr>
              <a:t></a:t>
            </a:r>
            <a:r>
              <a:rPr sz="200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B050"/>
                </a:solidFill>
                <a:latin typeface="Georgia"/>
                <a:cs typeface="Georgia"/>
              </a:rPr>
              <a:t>bb</a:t>
            </a:r>
          </a:p>
          <a:p>
            <a:pPr marL="0" marR="0">
              <a:lnSpc>
                <a:spcPts val="2279"/>
              </a:lnSpc>
              <a:spcBef>
                <a:spcPts val="722"/>
              </a:spcBef>
              <a:spcAft>
                <a:spcPts val="0"/>
              </a:spcAft>
            </a:pPr>
            <a:r>
              <a:rPr sz="2000" dirty="0">
                <a:solidFill>
                  <a:srgbClr val="00B050"/>
                </a:solidFill>
                <a:latin typeface="Georgia"/>
                <a:cs typeface="Georgia"/>
              </a:rPr>
              <a:t>A</a:t>
            </a:r>
            <a:r>
              <a:rPr sz="2000" spc="-11" dirty="0">
                <a:solidFill>
                  <a:srgbClr val="00B05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B050"/>
                </a:solidFill>
                <a:latin typeface="QQTCCH+Wingdings"/>
                <a:cs typeface="QQTCCH+Wingdings"/>
              </a:rPr>
              <a:t></a:t>
            </a:r>
            <a:r>
              <a:rPr sz="2000" spc="-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B050"/>
                </a:solidFill>
                <a:latin typeface="Georgia"/>
                <a:cs typeface="Georgia"/>
              </a:rPr>
              <a:t>b</a:t>
            </a:r>
          </a:p>
          <a:p>
            <a:pPr marL="0" marR="0">
              <a:lnSpc>
                <a:spcPts val="2277"/>
              </a:lnSpc>
              <a:spcBef>
                <a:spcPts val="722"/>
              </a:spcBef>
              <a:spcAft>
                <a:spcPts val="0"/>
              </a:spcAft>
            </a:pPr>
            <a:r>
              <a:rPr sz="2000" dirty="0">
                <a:solidFill>
                  <a:srgbClr val="00B050"/>
                </a:solidFill>
                <a:latin typeface="Georgia"/>
                <a:cs typeface="Georgia"/>
              </a:rPr>
              <a:t>B </a:t>
            </a:r>
            <a:r>
              <a:rPr sz="2000" dirty="0">
                <a:solidFill>
                  <a:srgbClr val="00B050"/>
                </a:solidFill>
                <a:latin typeface="QQTCCH+Wingdings"/>
                <a:cs typeface="QQTCCH+Wingdings"/>
              </a:rPr>
              <a:t></a:t>
            </a:r>
            <a:r>
              <a:rPr sz="2000" spc="-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B050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42900" y="2118262"/>
            <a:ext cx="3560880" cy="995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Step 3: Add prod</a:t>
            </a:r>
            <a:r>
              <a:rPr sz="2000" b="1" baseline="30000" dirty="0">
                <a:solidFill>
                  <a:srgbClr val="0070C0"/>
                </a:solidFill>
                <a:latin typeface="Georgia"/>
                <a:cs typeface="Georgia"/>
              </a:rPr>
              <a:t>n</a:t>
            </a:r>
            <a:r>
              <a:rPr sz="2000" b="1" spc="-20" baseline="30000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A </a:t>
            </a:r>
            <a:r>
              <a:rPr sz="2000" dirty="0">
                <a:solidFill>
                  <a:srgbClr val="0070C0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0C0"/>
                </a:solidFill>
                <a:latin typeface="LMQNTW+Symbol"/>
                <a:cs typeface="LMQNTW+Symbol"/>
              </a:rPr>
              <a:t></a:t>
            </a:r>
          </a:p>
          <a:p>
            <a:pPr marL="0" marR="0">
              <a:lnSpc>
                <a:spcPts val="2277"/>
              </a:lnSpc>
              <a:spcBef>
                <a:spcPts val="60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whenever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04509" y="2202207"/>
            <a:ext cx="2697805" cy="22671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Hence</a:t>
            </a:r>
            <a:r>
              <a:rPr sz="2400" spc="-3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prod</a:t>
            </a:r>
            <a:r>
              <a:rPr sz="2400" baseline="29999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400" spc="12" baseline="29999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s in</a:t>
            </a:r>
          </a:p>
          <a:p>
            <a:pPr marL="0" marR="0">
              <a:lnSpc>
                <a:spcPts val="2726"/>
              </a:lnSpc>
              <a:spcBef>
                <a:spcPts val="155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G′</a:t>
            </a:r>
            <a:r>
              <a:rPr sz="24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are:</a:t>
            </a:r>
          </a:p>
          <a:p>
            <a:pPr marL="0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S</a:t>
            </a:r>
            <a:r>
              <a:rPr sz="24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4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 | b | bb</a:t>
            </a:r>
          </a:p>
          <a:p>
            <a:pPr marL="0" marR="0">
              <a:lnSpc>
                <a:spcPts val="2729"/>
              </a:lnSpc>
              <a:spcBef>
                <a:spcPts val="15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4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4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 | b | bb</a:t>
            </a:r>
          </a:p>
          <a:p>
            <a:pPr marL="0" marR="0">
              <a:lnSpc>
                <a:spcPts val="2726"/>
              </a:lnSpc>
              <a:spcBef>
                <a:spcPts val="15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</a:t>
            </a:r>
            <a:r>
              <a:rPr sz="24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4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 | b | bb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2900" y="2880517"/>
            <a:ext cx="1826512" cy="692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C000"/>
                </a:solidFill>
                <a:latin typeface="Wingdings 3"/>
                <a:cs typeface="Wingdings 3"/>
              </a:rPr>
              <a:t></a:t>
            </a:r>
            <a:r>
              <a:rPr sz="2000" spc="1322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</a:t>
            </a:r>
            <a:r>
              <a:rPr sz="2000" spc="-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W(A)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466676" y="2903010"/>
            <a:ext cx="805829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and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2900" y="3337716"/>
            <a:ext cx="2931339" cy="115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C000"/>
                </a:solidFill>
                <a:latin typeface="Wingdings 3"/>
                <a:cs typeface="Wingdings 3"/>
              </a:rPr>
              <a:t></a:t>
            </a:r>
            <a:r>
              <a:rPr sz="2000" spc="1322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</a:t>
            </a:r>
            <a:r>
              <a:rPr sz="20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is in</a:t>
            </a:r>
            <a:r>
              <a:rPr sz="20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P</a:t>
            </a:r>
            <a:r>
              <a:rPr sz="2000" spc="195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and</a:t>
            </a:r>
          </a:p>
          <a:p>
            <a:pPr marL="0" marR="0">
              <a:lnSpc>
                <a:spcPts val="2458"/>
              </a:lnSpc>
              <a:spcBef>
                <a:spcPts val="1144"/>
              </a:spcBef>
              <a:spcAft>
                <a:spcPts val="0"/>
              </a:spcAft>
            </a:pPr>
            <a:r>
              <a:rPr sz="2000" dirty="0">
                <a:solidFill>
                  <a:srgbClr val="FFC000"/>
                </a:solidFill>
                <a:latin typeface="Wingdings 3"/>
                <a:cs typeface="Wingdings 3"/>
              </a:rPr>
              <a:t></a:t>
            </a:r>
            <a:r>
              <a:rPr sz="2000" spc="1322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</a:t>
            </a:r>
            <a:r>
              <a:rPr sz="2000" spc="-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</a:t>
            </a:r>
            <a:r>
              <a:rPr sz="2000" spc="-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V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069699" y="2779121"/>
            <a:ext cx="1385761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B050"/>
                </a:solidFill>
                <a:latin typeface="Georgia"/>
                <a:cs typeface="Georgia"/>
              </a:rPr>
              <a:t>S </a:t>
            </a:r>
            <a:r>
              <a:rPr sz="2000" dirty="0">
                <a:solidFill>
                  <a:srgbClr val="00B050"/>
                </a:solidFill>
                <a:latin typeface="QQTCCH+Wingdings"/>
                <a:cs typeface="QQTCCH+Wingdings"/>
              </a:rPr>
              <a:t></a:t>
            </a:r>
            <a:r>
              <a:rPr sz="200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B050"/>
                </a:solidFill>
                <a:latin typeface="Georgia"/>
                <a:cs typeface="Georgia"/>
              </a:rPr>
              <a:t>b | 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069699" y="3144539"/>
            <a:ext cx="1566211" cy="10515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B050"/>
                </a:solidFill>
                <a:latin typeface="Georgia"/>
                <a:cs typeface="Georgia"/>
              </a:rPr>
              <a:t>A</a:t>
            </a:r>
            <a:r>
              <a:rPr sz="2000" spc="-11" dirty="0">
                <a:solidFill>
                  <a:srgbClr val="00B05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B050"/>
                </a:solidFill>
                <a:latin typeface="QQTCCH+Wingdings"/>
                <a:cs typeface="QQTCCH+Wingdings"/>
              </a:rPr>
              <a:t></a:t>
            </a:r>
            <a:r>
              <a:rPr sz="2000" spc="-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B050"/>
                </a:solidFill>
                <a:latin typeface="Georgia"/>
                <a:cs typeface="Georgia"/>
              </a:rPr>
              <a:t>bb</a:t>
            </a:r>
            <a:r>
              <a:rPr sz="2000" spc="10" dirty="0">
                <a:solidFill>
                  <a:srgbClr val="00B05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B050"/>
                </a:solidFill>
                <a:latin typeface="Georgia"/>
                <a:cs typeface="Georgia"/>
              </a:rPr>
              <a:t>| a</a:t>
            </a:r>
          </a:p>
          <a:p>
            <a:pPr marL="0" marR="0">
              <a:lnSpc>
                <a:spcPts val="2279"/>
              </a:lnSpc>
              <a:spcBef>
                <a:spcPts val="722"/>
              </a:spcBef>
              <a:spcAft>
                <a:spcPts val="0"/>
              </a:spcAft>
            </a:pPr>
            <a:r>
              <a:rPr sz="2000" dirty="0">
                <a:solidFill>
                  <a:srgbClr val="00B050"/>
                </a:solidFill>
                <a:latin typeface="Georgia"/>
                <a:cs typeface="Georgia"/>
              </a:rPr>
              <a:t>B </a:t>
            </a:r>
            <a:r>
              <a:rPr sz="2000" dirty="0">
                <a:solidFill>
                  <a:srgbClr val="00B050"/>
                </a:solidFill>
                <a:latin typeface="QQTCCH+Wingdings"/>
                <a:cs typeface="QQTCCH+Wingdings"/>
              </a:rPr>
              <a:t></a:t>
            </a:r>
            <a:r>
              <a:rPr sz="2000" spc="-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B050"/>
                </a:solidFill>
                <a:latin typeface="Georgia"/>
                <a:cs typeface="Georgia"/>
              </a:rPr>
              <a:t>bb | b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0DD23-144B-4403-B464-91BA40ACB4D5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21343" y="38133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66063"/>
            <a:ext cx="65" cy="325074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61930" y="625793"/>
            <a:ext cx="5472608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187624" y="483518"/>
            <a:ext cx="5544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Eliminate Unit-productions</a:t>
            </a:r>
          </a:p>
          <a:p>
            <a:pPr lvl="0"/>
            <a:r>
              <a:rPr lang="en-US" altLang="en-US" dirty="0" smtClean="0">
                <a:latin typeface="Consolas" panose="020B0609020204030204" pitchFamily="49" charset="0"/>
              </a:rPr>
              <a:t>S </a:t>
            </a:r>
            <a:r>
              <a:rPr lang="en-US" altLang="en-US" dirty="0">
                <a:latin typeface="Consolas" panose="020B0609020204030204" pitchFamily="49" charset="0"/>
              </a:rPr>
              <a:t>-&gt; Aa | B </a:t>
            </a:r>
            <a:endParaRPr lang="en-US" altLang="en-US" dirty="0" smtClean="0">
              <a:latin typeface="Consolas" panose="020B0609020204030204" pitchFamily="49" charset="0"/>
            </a:endParaRPr>
          </a:p>
          <a:p>
            <a:pPr lvl="0"/>
            <a:r>
              <a:rPr lang="en-US" altLang="en-US" dirty="0" smtClean="0">
                <a:latin typeface="Consolas" panose="020B0609020204030204" pitchFamily="49" charset="0"/>
              </a:rPr>
              <a:t>A </a:t>
            </a:r>
            <a:r>
              <a:rPr lang="en-US" altLang="en-US" dirty="0">
                <a:latin typeface="Consolas" panose="020B0609020204030204" pitchFamily="49" charset="0"/>
              </a:rPr>
              <a:t>-&gt; b | B </a:t>
            </a:r>
            <a:endParaRPr lang="en-US" altLang="en-US" dirty="0" smtClean="0">
              <a:latin typeface="Consolas" panose="020B0609020204030204" pitchFamily="49" charset="0"/>
            </a:endParaRPr>
          </a:p>
          <a:p>
            <a:pPr lvl="0"/>
            <a:r>
              <a:rPr lang="en-US" altLang="en-US" dirty="0" smtClean="0">
                <a:latin typeface="Consolas" panose="020B0609020204030204" pitchFamily="49" charset="0"/>
              </a:rPr>
              <a:t>B </a:t>
            </a:r>
            <a:r>
              <a:rPr lang="en-US" altLang="en-US" dirty="0">
                <a:latin typeface="Consolas" panose="020B0609020204030204" pitchFamily="49" charset="0"/>
              </a:rPr>
              <a:t>-&gt; A | a</a:t>
            </a:r>
            <a:r>
              <a:rPr lang="en-US" altLang="en-US" sz="800" dirty="0"/>
              <a:t> </a:t>
            </a:r>
            <a:endParaRPr lang="en-US" altLang="en-US" sz="3200" dirty="0"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187624" y="1995686"/>
            <a:ext cx="576064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Solution:</a:t>
            </a:r>
          </a:p>
          <a:p>
            <a:pPr lvl="0"/>
            <a:r>
              <a:rPr lang="en-US" altLang="en-US" dirty="0">
                <a:latin typeface="Consolas" panose="020B0609020204030204" pitchFamily="49" charset="0"/>
              </a:rPr>
              <a:t>S -&gt; Aa | b | a </a:t>
            </a:r>
            <a:endParaRPr lang="en-US" altLang="en-US" dirty="0" smtClean="0">
              <a:latin typeface="Consolas" panose="020B0609020204030204" pitchFamily="49" charset="0"/>
            </a:endParaRPr>
          </a:p>
          <a:p>
            <a:pPr lvl="0"/>
            <a:r>
              <a:rPr lang="en-US" altLang="en-US" dirty="0" smtClean="0">
                <a:latin typeface="Consolas" panose="020B0609020204030204" pitchFamily="49" charset="0"/>
              </a:rPr>
              <a:t>A </a:t>
            </a:r>
            <a:r>
              <a:rPr lang="en-US" altLang="en-US" dirty="0">
                <a:latin typeface="Consolas" panose="020B0609020204030204" pitchFamily="49" charset="0"/>
              </a:rPr>
              <a:t>-&gt; b | a </a:t>
            </a:r>
            <a:endParaRPr lang="en-US" altLang="en-US" dirty="0" smtClean="0">
              <a:latin typeface="Consolas" panose="020B0609020204030204" pitchFamily="49" charset="0"/>
            </a:endParaRPr>
          </a:p>
          <a:p>
            <a:pPr lvl="0"/>
            <a:r>
              <a:rPr lang="en-US" altLang="en-US" dirty="0" smtClean="0">
                <a:latin typeface="Consolas" panose="020B0609020204030204" pitchFamily="49" charset="0"/>
              </a:rPr>
              <a:t>B </a:t>
            </a:r>
            <a:r>
              <a:rPr lang="en-US" altLang="en-US" dirty="0">
                <a:latin typeface="Consolas" panose="020B0609020204030204" pitchFamily="49" charset="0"/>
              </a:rPr>
              <a:t>-&gt; a | b</a:t>
            </a:r>
            <a:r>
              <a:rPr lang="en-US" altLang="en-US" sz="800" dirty="0"/>
              <a:t> </a:t>
            </a:r>
            <a:endParaRPr lang="en-US" altLang="en-US" sz="800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B-production </a:t>
            </a:r>
            <a:r>
              <a:rPr lang="en-US" dirty="0" err="1" smtClean="0"/>
              <a:t>doesnt</a:t>
            </a:r>
            <a:r>
              <a:rPr lang="en-US" dirty="0" smtClean="0"/>
              <a:t> </a:t>
            </a:r>
            <a:r>
              <a:rPr lang="en-US" dirty="0"/>
              <a:t>occur in the production ‘S’, then the following grammar </a:t>
            </a:r>
            <a:r>
              <a:rPr lang="en-US" dirty="0" smtClean="0"/>
              <a:t>becomes</a:t>
            </a:r>
          </a:p>
          <a:p>
            <a:r>
              <a:rPr lang="en-US" altLang="en-US" sz="2100" dirty="0">
                <a:latin typeface="Consolas" panose="020B0609020204030204" pitchFamily="49" charset="0"/>
              </a:rPr>
              <a:t>S-&gt;</a:t>
            </a:r>
            <a:r>
              <a:rPr lang="en-US" altLang="en-US" sz="2100" dirty="0" err="1">
                <a:latin typeface="Consolas" panose="020B0609020204030204" pitchFamily="49" charset="0"/>
              </a:rPr>
              <a:t>Aa|b|a</a:t>
            </a:r>
            <a:r>
              <a:rPr lang="en-US" altLang="en-US" sz="2100" dirty="0">
                <a:latin typeface="Consolas" panose="020B0609020204030204" pitchFamily="49" charset="0"/>
              </a:rPr>
              <a:t> </a:t>
            </a:r>
            <a:endParaRPr lang="en-US" altLang="en-US" sz="2100" dirty="0" smtClean="0">
              <a:latin typeface="Consolas" panose="020B0609020204030204" pitchFamily="49" charset="0"/>
            </a:endParaRPr>
          </a:p>
          <a:p>
            <a:r>
              <a:rPr lang="en-US" altLang="en-US" sz="2100" dirty="0" smtClean="0">
                <a:latin typeface="Consolas" panose="020B0609020204030204" pitchFamily="49" charset="0"/>
              </a:rPr>
              <a:t>A-</a:t>
            </a:r>
            <a:r>
              <a:rPr lang="en-US" altLang="en-US" sz="2100" dirty="0">
                <a:latin typeface="Consolas" panose="020B0609020204030204" pitchFamily="49" charset="0"/>
              </a:rPr>
              <a:t>&gt;</a:t>
            </a:r>
            <a:r>
              <a:rPr lang="en-US" altLang="en-US" sz="2100" dirty="0" err="1">
                <a:latin typeface="Consolas" panose="020B0609020204030204" pitchFamily="49" charset="0"/>
              </a:rPr>
              <a:t>b|a</a:t>
            </a:r>
            <a:r>
              <a:rPr lang="en-US" altLang="en-US" sz="2100" dirty="0"/>
              <a:t> </a:t>
            </a:r>
            <a:endParaRPr lang="en-US" altLang="en-US" sz="2100" dirty="0">
              <a:latin typeface="Arial" panose="020B0604020202020204" pitchFamily="34" charset="0"/>
            </a:endParaRPr>
          </a:p>
          <a:p>
            <a:pPr lvl="0"/>
            <a:endParaRPr lang="en-US" altLang="en-US" sz="3200" dirty="0"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66063"/>
            <a:ext cx="65" cy="325074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66063"/>
            <a:ext cx="65" cy="325074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F43602-2B65-4BA6-A7A9-4EB3BD5A3F63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199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8586822" cy="26084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2500" b="1" dirty="0" smtClean="0">
                <a:solidFill>
                  <a:srgbClr val="339966"/>
                </a:solidFill>
                <a:latin typeface="Georgia"/>
                <a:cs typeface="Georgia"/>
              </a:rPr>
              <a:t>Validation Rules:</a:t>
            </a:r>
            <a:br>
              <a:rPr lang="en-IN" sz="2500" b="1" dirty="0" smtClean="0">
                <a:solidFill>
                  <a:srgbClr val="339966"/>
                </a:solidFill>
                <a:latin typeface="Georgia"/>
                <a:cs typeface="Georgia"/>
              </a:rPr>
            </a:br>
            <a:r>
              <a:rPr lang="en-IN" sz="2200" b="1" dirty="0" smtClean="0">
                <a:solidFill>
                  <a:schemeClr val="tx1"/>
                </a:solidFill>
                <a:cs typeface="Georgia"/>
              </a:rPr>
              <a:t>1. If S-&gt;BC is a given production, it means we can replace S by BC but can not replace BC by S.</a:t>
            </a:r>
            <a:r>
              <a:rPr lang="en-IN" sz="2200" b="1" dirty="0" smtClean="0">
                <a:solidFill>
                  <a:srgbClr val="339966"/>
                </a:solidFill>
                <a:cs typeface="Georgia"/>
              </a:rPr>
              <a:t> </a:t>
            </a:r>
            <a:r>
              <a:rPr lang="en-IN" sz="2200" b="1" dirty="0" smtClean="0">
                <a:solidFill>
                  <a:srgbClr val="FF0000"/>
                </a:solidFill>
                <a:cs typeface="Georgia"/>
              </a:rPr>
              <a:t>[Reverse substitution is not possible]</a:t>
            </a:r>
            <a:br>
              <a:rPr lang="en-IN" sz="2200" b="1" dirty="0" smtClean="0">
                <a:solidFill>
                  <a:srgbClr val="FF0000"/>
                </a:solidFill>
                <a:cs typeface="Georgia"/>
              </a:rPr>
            </a:br>
            <a:r>
              <a:rPr lang="en-IN" sz="2200" b="1" dirty="0" smtClean="0">
                <a:solidFill>
                  <a:schemeClr val="tx1"/>
                </a:solidFill>
                <a:cs typeface="Georgia"/>
              </a:rPr>
              <a:t>2. If S-&gt;BC is a given production, it is not necessary that BC-&gt;S is a production. </a:t>
            </a:r>
            <a:r>
              <a:rPr lang="en-IN" sz="2200" b="1" dirty="0" smtClean="0">
                <a:solidFill>
                  <a:srgbClr val="FF0000"/>
                </a:solidFill>
                <a:cs typeface="Georgia"/>
              </a:rPr>
              <a:t>[No inverse operation is permitted]</a:t>
            </a:r>
            <a:endParaRPr lang="en-IN" sz="2200" dirty="0">
              <a:solidFill>
                <a:srgbClr val="FF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65640" y="4083918"/>
            <a:ext cx="1259632" cy="99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CDBB-C105-4F14-9E8A-42AC35289490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8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95486"/>
            <a:ext cx="85689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</a:rPr>
              <a:t>Question:</a:t>
            </a:r>
            <a:r>
              <a:rPr lang="en-US" sz="2500" dirty="0" smtClean="0"/>
              <a:t> Remove </a:t>
            </a:r>
            <a:r>
              <a:rPr lang="en-US" sz="2500" dirty="0"/>
              <a:t>unit production from the </a:t>
            </a:r>
            <a:r>
              <a:rPr lang="en-US" sz="2500" dirty="0" smtClean="0"/>
              <a:t>following:</a:t>
            </a:r>
            <a:endParaRPr lang="en-US" sz="2500" dirty="0"/>
          </a:p>
          <a:p>
            <a:r>
              <a:rPr lang="en-US" sz="2500" dirty="0" smtClean="0"/>
              <a:t>		S </a:t>
            </a:r>
            <a:r>
              <a:rPr lang="en-US" sz="2500" dirty="0"/>
              <a:t>→ XY, X → a, Y → Z | b, Z → M, M → N, N → a</a:t>
            </a:r>
          </a:p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275606"/>
            <a:ext cx="84969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 smtClean="0">
                <a:solidFill>
                  <a:srgbClr val="FF0000"/>
                </a:solidFill>
              </a:rPr>
              <a:t>Solution:</a:t>
            </a:r>
            <a:r>
              <a:rPr lang="pt-BR" sz="2100" dirty="0" smtClean="0"/>
              <a:t> </a:t>
            </a:r>
          </a:p>
          <a:p>
            <a:r>
              <a:rPr lang="pt-BR" sz="2100" dirty="0"/>
              <a:t>	</a:t>
            </a:r>
            <a:r>
              <a:rPr lang="pt-BR" sz="2500" dirty="0" smtClean="0"/>
              <a:t>S </a:t>
            </a:r>
            <a:r>
              <a:rPr lang="pt-BR" sz="2500" dirty="0"/>
              <a:t>→ XY, X → a, Y → a | b, Z → a, M → a, N → </a:t>
            </a:r>
            <a:r>
              <a:rPr lang="pt-BR" sz="2500" dirty="0" smtClean="0"/>
              <a:t>a</a:t>
            </a:r>
          </a:p>
          <a:p>
            <a:endParaRPr lang="pt-BR" sz="2500" dirty="0"/>
          </a:p>
          <a:p>
            <a:pPr lvl="2"/>
            <a:r>
              <a:rPr lang="en-US" sz="2500" dirty="0"/>
              <a:t>Now Z, M, and N are unreachable, hence we can remove those.</a:t>
            </a:r>
          </a:p>
          <a:p>
            <a:pPr lvl="2"/>
            <a:r>
              <a:rPr lang="en-US" sz="2500" dirty="0"/>
              <a:t>The final CFG is unit production free −</a:t>
            </a:r>
          </a:p>
          <a:p>
            <a:pPr lvl="2"/>
            <a:r>
              <a:rPr lang="en-US" sz="2500" dirty="0"/>
              <a:t>S → XY, X → a, Y → a | b</a:t>
            </a:r>
          </a:p>
          <a:p>
            <a:endParaRPr lang="en-IN" sz="2500" dirty="0"/>
          </a:p>
        </p:txBody>
      </p:sp>
      <p:sp>
        <p:nvSpPr>
          <p:cNvPr id="4" name="Rectangle 3"/>
          <p:cNvSpPr/>
          <p:nvPr/>
        </p:nvSpPr>
        <p:spPr>
          <a:xfrm>
            <a:off x="1115616" y="1707654"/>
            <a:ext cx="6624736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115616" y="3579862"/>
            <a:ext cx="3672408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FDA02D-7F99-4047-86A6-AE2C297B6463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746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1343" y="38133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71600" y="339502"/>
            <a:ext cx="7128792" cy="942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smtClean="0">
                <a:solidFill>
                  <a:srgbClr val="FF0000"/>
                </a:solidFill>
              </a:rPr>
              <a:t>Eliminates unit production:</a:t>
            </a:r>
          </a:p>
          <a:p>
            <a:pPr>
              <a:lnSpc>
                <a:spcPct val="150000"/>
              </a:lnSpc>
            </a:pPr>
            <a:r>
              <a:rPr lang="fr-FR" sz="2100" b="1" dirty="0" smtClean="0"/>
              <a:t>E -&gt; E </a:t>
            </a:r>
            <a:r>
              <a:rPr lang="fr-FR" sz="2100" b="1" dirty="0"/>
              <a:t>+ </a:t>
            </a:r>
            <a:r>
              <a:rPr lang="fr-FR" sz="2100" b="1" dirty="0" smtClean="0"/>
              <a:t>T | T</a:t>
            </a:r>
            <a:r>
              <a:rPr lang="fr-FR" sz="2100" b="1" dirty="0"/>
              <a:t>, </a:t>
            </a:r>
            <a:r>
              <a:rPr lang="fr-FR" sz="2100" b="1" dirty="0" smtClean="0"/>
              <a:t>       T -&gt; T*F | F,       F-&gt; </a:t>
            </a:r>
            <a:r>
              <a:rPr lang="fr-FR" sz="2100" b="1" dirty="0"/>
              <a:t>(</a:t>
            </a:r>
            <a:r>
              <a:rPr lang="fr-FR" sz="2100" b="1" dirty="0" smtClean="0"/>
              <a:t>E)|a</a:t>
            </a:r>
            <a:endParaRPr lang="en-IN" sz="21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2139702"/>
            <a:ext cx="6552728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100" dirty="0" smtClean="0">
                <a:solidFill>
                  <a:srgbClr val="FF0000"/>
                </a:solidFill>
              </a:rPr>
              <a:t>Solution </a:t>
            </a:r>
            <a:r>
              <a:rPr lang="fr-FR" sz="2100" dirty="0" err="1" smtClean="0">
                <a:solidFill>
                  <a:srgbClr val="FF0000"/>
                </a:solidFill>
              </a:rPr>
              <a:t>after</a:t>
            </a:r>
            <a:r>
              <a:rPr lang="fr-FR" sz="2100" dirty="0" smtClean="0">
                <a:solidFill>
                  <a:srgbClr val="FF0000"/>
                </a:solidFill>
              </a:rPr>
              <a:t> Elimination of unit </a:t>
            </a:r>
            <a:r>
              <a:rPr lang="fr-FR" sz="2100" dirty="0">
                <a:solidFill>
                  <a:srgbClr val="FF0000"/>
                </a:solidFill>
              </a:rPr>
              <a:t>production</a:t>
            </a:r>
            <a:r>
              <a:rPr lang="fr-FR" sz="21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IN" sz="2500" b="1" dirty="0" smtClean="0"/>
              <a:t>E-&gt; </a:t>
            </a:r>
            <a:r>
              <a:rPr lang="en-IN" sz="2500" b="1" dirty="0"/>
              <a:t>E + </a:t>
            </a:r>
            <a:r>
              <a:rPr lang="en-IN" sz="2500" b="1" dirty="0" smtClean="0"/>
              <a:t>T </a:t>
            </a:r>
            <a:r>
              <a:rPr lang="en-IN" sz="2500" b="1" dirty="0" smtClean="0">
                <a:solidFill>
                  <a:srgbClr val="FF0000"/>
                </a:solidFill>
              </a:rPr>
              <a:t>|</a:t>
            </a:r>
            <a:r>
              <a:rPr lang="en-IN" sz="2500" b="1" dirty="0" smtClean="0"/>
              <a:t>  T*F  </a:t>
            </a:r>
            <a:r>
              <a:rPr lang="en-IN" sz="2500" b="1" dirty="0" smtClean="0">
                <a:solidFill>
                  <a:srgbClr val="FF0000"/>
                </a:solidFill>
              </a:rPr>
              <a:t>|</a:t>
            </a:r>
            <a:r>
              <a:rPr lang="en-IN" sz="2500" b="1" dirty="0" smtClean="0"/>
              <a:t>  (E)  </a:t>
            </a:r>
            <a:r>
              <a:rPr lang="en-IN" sz="2500" b="1" dirty="0" smtClean="0">
                <a:solidFill>
                  <a:srgbClr val="FF0000"/>
                </a:solidFill>
              </a:rPr>
              <a:t>|</a:t>
            </a:r>
            <a:r>
              <a:rPr lang="en-IN" sz="2500" b="1" dirty="0" smtClean="0"/>
              <a:t>  a</a:t>
            </a:r>
            <a:endParaRPr lang="en-IN" sz="2500" b="1" dirty="0"/>
          </a:p>
          <a:p>
            <a:r>
              <a:rPr lang="de-DE" sz="2500" b="1" dirty="0" smtClean="0"/>
              <a:t>T -&gt;T </a:t>
            </a:r>
            <a:r>
              <a:rPr lang="de-DE" sz="2500" b="1" dirty="0"/>
              <a:t>* </a:t>
            </a:r>
            <a:r>
              <a:rPr lang="de-DE" sz="2500" b="1" dirty="0" smtClean="0"/>
              <a:t>F </a:t>
            </a:r>
            <a:r>
              <a:rPr lang="de-DE" sz="2500" b="1" dirty="0" smtClean="0">
                <a:solidFill>
                  <a:srgbClr val="FF0000"/>
                </a:solidFill>
              </a:rPr>
              <a:t>|</a:t>
            </a:r>
            <a:r>
              <a:rPr lang="de-DE" sz="2500" b="1" dirty="0" smtClean="0"/>
              <a:t> </a:t>
            </a:r>
            <a:r>
              <a:rPr lang="de-DE" sz="2500" b="1" dirty="0"/>
              <a:t>(E) </a:t>
            </a:r>
            <a:r>
              <a:rPr lang="de-DE" sz="2500" b="1" dirty="0" smtClean="0">
                <a:solidFill>
                  <a:srgbClr val="FF0000"/>
                </a:solidFill>
              </a:rPr>
              <a:t>|</a:t>
            </a:r>
            <a:r>
              <a:rPr lang="de-DE" sz="2500" b="1" dirty="0" smtClean="0"/>
              <a:t> a</a:t>
            </a:r>
            <a:endParaRPr lang="de-DE" sz="2500" b="1" dirty="0"/>
          </a:p>
          <a:p>
            <a:r>
              <a:rPr lang="en-IN" sz="2500" b="1" dirty="0" smtClean="0"/>
              <a:t>F-&gt;(</a:t>
            </a:r>
            <a:r>
              <a:rPr lang="en-IN" sz="2500" b="1" dirty="0"/>
              <a:t>E</a:t>
            </a:r>
            <a:r>
              <a:rPr lang="en-IN" sz="2500" b="1" dirty="0" smtClean="0"/>
              <a:t>) </a:t>
            </a:r>
            <a:r>
              <a:rPr lang="en-IN" sz="2500" b="1" dirty="0" smtClean="0">
                <a:solidFill>
                  <a:srgbClr val="FF0000"/>
                </a:solidFill>
              </a:rPr>
              <a:t>|</a:t>
            </a:r>
            <a:r>
              <a:rPr lang="en-IN" sz="2500" b="1" dirty="0" smtClean="0"/>
              <a:t> a</a:t>
            </a:r>
            <a:endParaRPr lang="fr-FR" sz="2500" b="1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710714-BDF8-4D75-B616-F08BA865512F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516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1343" y="38133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71600" y="267494"/>
            <a:ext cx="7128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Simplify</a:t>
            </a:r>
            <a:r>
              <a:rPr lang="fr-FR" dirty="0" smtClean="0">
                <a:solidFill>
                  <a:srgbClr val="FF0000"/>
                </a:solidFill>
              </a:rPr>
              <a:t> the </a:t>
            </a:r>
            <a:r>
              <a:rPr lang="fr-FR" dirty="0" err="1" smtClean="0">
                <a:solidFill>
                  <a:srgbClr val="FF0000"/>
                </a:solidFill>
              </a:rPr>
              <a:t>following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grammar</a:t>
            </a:r>
            <a:r>
              <a:rPr lang="fr-FR" dirty="0" smtClean="0">
                <a:solidFill>
                  <a:srgbClr val="FF0000"/>
                </a:solidFill>
              </a:rPr>
              <a:t>:</a:t>
            </a:r>
          </a:p>
          <a:p>
            <a:pPr lvl="0">
              <a:lnSpc>
                <a:spcPct val="150000"/>
              </a:lnSpc>
            </a:pPr>
            <a:r>
              <a:rPr lang="fr-FR" sz="2100" b="1" dirty="0" smtClean="0"/>
              <a:t>S -&gt; 0A0| 1B1  |BB,        </a:t>
            </a:r>
            <a:r>
              <a:rPr lang="fr-FR" sz="2100" b="1" dirty="0" smtClean="0">
                <a:solidFill>
                  <a:srgbClr val="FF0000"/>
                </a:solidFill>
              </a:rPr>
              <a:t>A -&gt; C</a:t>
            </a:r>
            <a:r>
              <a:rPr lang="fr-FR" sz="2100" b="1" dirty="0" smtClean="0"/>
              <a:t>,        B-&gt; </a:t>
            </a:r>
            <a:r>
              <a:rPr lang="fr-FR" sz="2100" b="1" dirty="0"/>
              <a:t>S|A </a:t>
            </a:r>
            <a:r>
              <a:rPr lang="fr-FR" sz="2100" b="1" dirty="0" smtClean="0"/>
              <a:t>      </a:t>
            </a:r>
            <a:r>
              <a:rPr lang="fr-FR" sz="2100" b="1" dirty="0" smtClean="0">
                <a:solidFill>
                  <a:srgbClr val="FF0000"/>
                </a:solidFill>
              </a:rPr>
              <a:t>C-</a:t>
            </a:r>
            <a:r>
              <a:rPr lang="fr-FR" sz="2100" b="1" dirty="0">
                <a:solidFill>
                  <a:srgbClr val="FF0000"/>
                </a:solidFill>
              </a:rPr>
              <a:t>&gt; </a:t>
            </a:r>
            <a:r>
              <a:rPr lang="fr-FR" sz="2100" b="1" dirty="0" smtClean="0">
                <a:solidFill>
                  <a:srgbClr val="FF0000"/>
                </a:solidFill>
              </a:rPr>
              <a:t>S|</a:t>
            </a:r>
            <a:r>
              <a:rPr lang="en-US" altLang="en-US" sz="2100" b="1" dirty="0">
                <a:solidFill>
                  <a:srgbClr val="FF0000"/>
                </a:solidFill>
                <a:latin typeface="Menlo"/>
              </a:rPr>
              <a:t>ε</a:t>
            </a:r>
            <a:r>
              <a:rPr lang="en-US" altLang="en-US" sz="1000" dirty="0">
                <a:solidFill>
                  <a:srgbClr val="FF0000"/>
                </a:solidFill>
              </a:rPr>
              <a:t> </a:t>
            </a:r>
            <a:endParaRPr lang="en-US" altLang="en-US" sz="48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IN" sz="21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10184" y="1234228"/>
            <a:ext cx="655272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smtClean="0">
                <a:solidFill>
                  <a:srgbClr val="FF0000"/>
                </a:solidFill>
              </a:rPr>
              <a:t>Solution </a:t>
            </a:r>
            <a:r>
              <a:rPr lang="fr-FR" dirty="0" err="1" smtClean="0">
                <a:solidFill>
                  <a:srgbClr val="FF0000"/>
                </a:solidFill>
              </a:rPr>
              <a:t>after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null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removal</a:t>
            </a:r>
            <a:r>
              <a:rPr lang="fr-FR" dirty="0" smtClean="0">
                <a:solidFill>
                  <a:srgbClr val="FF0000"/>
                </a:solidFill>
              </a:rPr>
              <a:t>:</a:t>
            </a:r>
          </a:p>
          <a:p>
            <a:r>
              <a:rPr lang="fr-FR" b="1" dirty="0"/>
              <a:t>S -&gt; 0A0| </a:t>
            </a:r>
            <a:r>
              <a:rPr lang="fr-FR" b="1" dirty="0" smtClean="0"/>
              <a:t>00  |1B1| 11 |B |BB </a:t>
            </a:r>
          </a:p>
          <a:p>
            <a:r>
              <a:rPr lang="de-DE" b="1" dirty="0" smtClean="0"/>
              <a:t>A -&gt;C</a:t>
            </a:r>
          </a:p>
          <a:p>
            <a:r>
              <a:rPr lang="de-DE" b="1" dirty="0" smtClean="0"/>
              <a:t>B </a:t>
            </a:r>
            <a:r>
              <a:rPr lang="de-DE" b="1" dirty="0"/>
              <a:t>-&gt; </a:t>
            </a:r>
            <a:r>
              <a:rPr lang="de-DE" b="1" dirty="0" smtClean="0"/>
              <a:t>S|A </a:t>
            </a:r>
          </a:p>
          <a:p>
            <a:r>
              <a:rPr lang="en-IN" b="1" dirty="0" smtClean="0"/>
              <a:t>C-&gt; 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5616" y="26447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081290" y="2829369"/>
            <a:ext cx="622398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solidFill>
                  <a:srgbClr val="FF0000"/>
                </a:solidFill>
              </a:rPr>
              <a:t>Solution </a:t>
            </a:r>
            <a:r>
              <a:rPr lang="fr-FR" sz="1600" dirty="0" err="1" smtClean="0">
                <a:solidFill>
                  <a:srgbClr val="FF0000"/>
                </a:solidFill>
              </a:rPr>
              <a:t>without</a:t>
            </a:r>
            <a:r>
              <a:rPr lang="fr-FR" sz="1600" dirty="0" smtClean="0">
                <a:solidFill>
                  <a:srgbClr val="FF0000"/>
                </a:solidFill>
              </a:rPr>
              <a:t> unit production:</a:t>
            </a:r>
            <a:endParaRPr lang="fr-FR" sz="1600" dirty="0">
              <a:solidFill>
                <a:srgbClr val="FF0000"/>
              </a:solidFill>
            </a:endParaRPr>
          </a:p>
          <a:p>
            <a:r>
              <a:rPr lang="fr-FR" b="1" dirty="0"/>
              <a:t>S -&gt; 0A0| 00  |1B1| 11 </a:t>
            </a:r>
            <a:r>
              <a:rPr lang="fr-FR" b="1" dirty="0" smtClean="0"/>
              <a:t>|BB </a:t>
            </a:r>
            <a:endParaRPr lang="fr-FR" b="1" dirty="0"/>
          </a:p>
          <a:p>
            <a:r>
              <a:rPr lang="de-DE" b="1" dirty="0"/>
              <a:t>A </a:t>
            </a:r>
            <a:r>
              <a:rPr lang="de-DE" b="1" dirty="0" smtClean="0"/>
              <a:t>-&gt;</a:t>
            </a:r>
            <a:r>
              <a:rPr lang="fr-FR" b="1" dirty="0"/>
              <a:t> 0A0| 00  |1B1| 11 |BB </a:t>
            </a:r>
            <a:endParaRPr lang="de-DE" b="1" dirty="0"/>
          </a:p>
          <a:p>
            <a:r>
              <a:rPr lang="de-DE" b="1" dirty="0"/>
              <a:t>B -&gt; </a:t>
            </a:r>
            <a:r>
              <a:rPr lang="fr-FR" b="1" dirty="0"/>
              <a:t>0A0| 00  |1B1| 11 |BB</a:t>
            </a:r>
            <a:r>
              <a:rPr lang="de-DE" b="1" dirty="0" smtClean="0"/>
              <a:t> </a:t>
            </a:r>
            <a:endParaRPr lang="de-DE" b="1" dirty="0"/>
          </a:p>
          <a:p>
            <a:r>
              <a:rPr lang="en-IN" b="1" dirty="0"/>
              <a:t>C-&gt; </a:t>
            </a:r>
            <a:r>
              <a:rPr lang="fr-FR" b="1" dirty="0"/>
              <a:t>0A0| 00  |1B1| 11 |BB </a:t>
            </a:r>
            <a:endParaRPr lang="fr-FR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5374058" y="2152260"/>
            <a:ext cx="359042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 smtClean="0">
                <a:solidFill>
                  <a:srgbClr val="0070C0"/>
                </a:solidFill>
              </a:rPr>
              <a:t>Simplified Grammar:</a:t>
            </a:r>
          </a:p>
          <a:p>
            <a:pPr>
              <a:lnSpc>
                <a:spcPct val="150000"/>
              </a:lnSpc>
            </a:pPr>
            <a:r>
              <a:rPr lang="en-IN" i="1" dirty="0" smtClean="0">
                <a:solidFill>
                  <a:srgbClr val="C00000"/>
                </a:solidFill>
              </a:rPr>
              <a:t>Symbol C is not reachable i.e. useless so final simplified grammar: </a:t>
            </a:r>
          </a:p>
          <a:p>
            <a:pPr>
              <a:lnSpc>
                <a:spcPct val="150000"/>
              </a:lnSpc>
            </a:pPr>
            <a:r>
              <a:rPr lang="fr-FR" b="1" dirty="0" smtClean="0"/>
              <a:t>S </a:t>
            </a:r>
            <a:r>
              <a:rPr lang="fr-FR" b="1" dirty="0"/>
              <a:t>-&gt; 0A0| 00  |1B1| 11 |BB </a:t>
            </a:r>
          </a:p>
          <a:p>
            <a:pPr>
              <a:lnSpc>
                <a:spcPct val="150000"/>
              </a:lnSpc>
            </a:pPr>
            <a:r>
              <a:rPr lang="de-DE" b="1" dirty="0"/>
              <a:t>A -&gt;</a:t>
            </a:r>
            <a:r>
              <a:rPr lang="fr-FR" b="1" dirty="0"/>
              <a:t> 0A0| 00  |1B1| 11 |BB </a:t>
            </a:r>
            <a:endParaRPr lang="de-DE" b="1" dirty="0"/>
          </a:p>
          <a:p>
            <a:pPr>
              <a:lnSpc>
                <a:spcPct val="150000"/>
              </a:lnSpc>
            </a:pPr>
            <a:r>
              <a:rPr lang="de-DE" b="1" dirty="0"/>
              <a:t>B -&gt; </a:t>
            </a:r>
            <a:r>
              <a:rPr lang="fr-FR" b="1" dirty="0"/>
              <a:t>0A0| 00  |1B1| 11 |BB</a:t>
            </a:r>
            <a:r>
              <a:rPr lang="de-DE" b="1" dirty="0"/>
              <a:t> </a:t>
            </a:r>
          </a:p>
          <a:p>
            <a:endParaRPr lang="en-IN" dirty="0" smtClean="0">
              <a:solidFill>
                <a:srgbClr val="C00000"/>
              </a:solidFill>
            </a:endParaRPr>
          </a:p>
          <a:p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BED473C-E1F5-46E6-8D2E-4C7ED27896F7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64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1343" y="38133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71600" y="267494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Simplify</a:t>
            </a:r>
            <a:r>
              <a:rPr lang="fr-FR" dirty="0" smtClean="0">
                <a:solidFill>
                  <a:srgbClr val="FF0000"/>
                </a:solidFill>
              </a:rPr>
              <a:t> the </a:t>
            </a:r>
            <a:r>
              <a:rPr lang="fr-FR" dirty="0" err="1" smtClean="0">
                <a:solidFill>
                  <a:srgbClr val="FF0000"/>
                </a:solidFill>
              </a:rPr>
              <a:t>following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grammar</a:t>
            </a:r>
            <a:r>
              <a:rPr lang="fr-FR" dirty="0" smtClean="0">
                <a:solidFill>
                  <a:srgbClr val="FF0000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fr-FR" b="1" dirty="0" smtClean="0"/>
              <a:t>S -&gt; AB| BC |</a:t>
            </a:r>
            <a:r>
              <a:rPr lang="fr-FR" b="1" dirty="0" err="1" smtClean="0"/>
              <a:t>aACb</a:t>
            </a:r>
            <a:r>
              <a:rPr lang="fr-FR" b="1" dirty="0" smtClean="0"/>
              <a:t> | a</a:t>
            </a:r>
            <a:r>
              <a:rPr lang="fr-FR" b="1" dirty="0"/>
              <a:t>, </a:t>
            </a:r>
            <a:r>
              <a:rPr lang="fr-FR" b="1" dirty="0" smtClean="0"/>
              <a:t> A-</a:t>
            </a:r>
            <a:r>
              <a:rPr lang="fr-FR" b="1" dirty="0"/>
              <a:t>&gt; </a:t>
            </a:r>
            <a:r>
              <a:rPr lang="fr-FR" b="1" dirty="0" smtClean="0"/>
              <a:t>AAB | BD |</a:t>
            </a:r>
            <a:r>
              <a:rPr lang="fr-FR" b="1" dirty="0" err="1" smtClean="0"/>
              <a:t>abD</a:t>
            </a:r>
            <a:r>
              <a:rPr lang="fr-FR" b="1" dirty="0" smtClean="0"/>
              <a:t> | C,    </a:t>
            </a:r>
            <a:r>
              <a:rPr lang="fr-FR" b="1" dirty="0"/>
              <a:t>C-&gt; </a:t>
            </a:r>
            <a:r>
              <a:rPr lang="fr-FR" b="1" dirty="0" smtClean="0"/>
              <a:t>CA | S|</a:t>
            </a:r>
            <a:r>
              <a:rPr lang="en-US" b="1" dirty="0" smtClean="0">
                <a:latin typeface="Menlo"/>
              </a:rPr>
              <a:t>a , </a:t>
            </a:r>
            <a:r>
              <a:rPr lang="fr-FR" b="1" dirty="0" smtClean="0"/>
              <a:t>D-</a:t>
            </a:r>
            <a:r>
              <a:rPr lang="fr-FR" b="1" dirty="0"/>
              <a:t>&gt; </a:t>
            </a:r>
            <a:r>
              <a:rPr lang="en-IN" b="1" dirty="0" smtClean="0"/>
              <a:t>d , </a:t>
            </a:r>
            <a:r>
              <a:rPr lang="fr-FR" b="1" dirty="0" smtClean="0"/>
              <a:t>E-</a:t>
            </a:r>
            <a:r>
              <a:rPr lang="fr-FR" b="1" dirty="0"/>
              <a:t>&gt; </a:t>
            </a:r>
            <a:r>
              <a:rPr lang="fr-FR" b="1" dirty="0" smtClean="0"/>
              <a:t>ab</a:t>
            </a:r>
            <a:endParaRPr lang="en-IN" sz="21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26447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922662" y="1995686"/>
            <a:ext cx="6223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solidFill>
                  <a:srgbClr val="FF0000"/>
                </a:solidFill>
              </a:rPr>
              <a:t>Solution </a:t>
            </a:r>
            <a:r>
              <a:rPr lang="fr-FR" sz="1600" dirty="0" err="1" smtClean="0">
                <a:solidFill>
                  <a:srgbClr val="FF0000"/>
                </a:solidFill>
              </a:rPr>
              <a:t>without</a:t>
            </a:r>
            <a:r>
              <a:rPr lang="fr-FR" sz="1600" dirty="0" smtClean="0">
                <a:solidFill>
                  <a:srgbClr val="FF0000"/>
                </a:solidFill>
              </a:rPr>
              <a:t> unit production:</a:t>
            </a:r>
            <a:endParaRPr lang="fr-FR" sz="1600" dirty="0">
              <a:solidFill>
                <a:srgbClr val="FF0000"/>
              </a:solidFill>
            </a:endParaRPr>
          </a:p>
          <a:p>
            <a:r>
              <a:rPr lang="fr-FR" b="1" dirty="0"/>
              <a:t>S -&gt; AB| BC |</a:t>
            </a:r>
            <a:r>
              <a:rPr lang="fr-FR" b="1" dirty="0" err="1"/>
              <a:t>aACb</a:t>
            </a:r>
            <a:r>
              <a:rPr lang="fr-FR" b="1" dirty="0"/>
              <a:t> | a</a:t>
            </a:r>
          </a:p>
          <a:p>
            <a:r>
              <a:rPr lang="fr-FR" b="1" dirty="0"/>
              <a:t>A-&gt; AAB | BD |</a:t>
            </a:r>
            <a:r>
              <a:rPr lang="fr-FR" b="1" dirty="0" err="1" smtClean="0"/>
              <a:t>abD</a:t>
            </a:r>
            <a:r>
              <a:rPr lang="fr-FR" b="1" dirty="0" smtClean="0"/>
              <a:t>|</a:t>
            </a:r>
            <a:r>
              <a:rPr lang="fr-FR" b="1" dirty="0"/>
              <a:t> CA | AB| BC |</a:t>
            </a:r>
            <a:r>
              <a:rPr lang="fr-FR" b="1" dirty="0" err="1"/>
              <a:t>aACb</a:t>
            </a:r>
            <a:r>
              <a:rPr lang="fr-FR" b="1" dirty="0"/>
              <a:t> | a</a:t>
            </a:r>
          </a:p>
          <a:p>
            <a:r>
              <a:rPr lang="fr-FR" b="1" dirty="0" smtClean="0"/>
              <a:t>C-</a:t>
            </a:r>
            <a:r>
              <a:rPr lang="fr-FR" b="1" dirty="0"/>
              <a:t>&gt; CA | AB| BC |</a:t>
            </a:r>
            <a:r>
              <a:rPr lang="fr-FR" b="1" dirty="0" err="1"/>
              <a:t>aACb</a:t>
            </a:r>
            <a:r>
              <a:rPr lang="fr-FR" b="1" dirty="0"/>
              <a:t> | </a:t>
            </a:r>
            <a:r>
              <a:rPr lang="fr-FR" b="1" dirty="0" smtClean="0"/>
              <a:t>a</a:t>
            </a:r>
          </a:p>
          <a:p>
            <a:r>
              <a:rPr lang="fr-FR" b="1" dirty="0"/>
              <a:t>D-&gt; </a:t>
            </a:r>
            <a:r>
              <a:rPr lang="en-IN" b="1" dirty="0"/>
              <a:t>d , </a:t>
            </a:r>
            <a:r>
              <a:rPr lang="fr-FR" b="1" dirty="0"/>
              <a:t>E-&gt; ab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5374058" y="2152260"/>
            <a:ext cx="3878462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 smtClean="0">
                <a:solidFill>
                  <a:srgbClr val="0070C0"/>
                </a:solidFill>
              </a:rPr>
              <a:t>Simplified Grammar:</a:t>
            </a:r>
          </a:p>
          <a:p>
            <a:pPr>
              <a:lnSpc>
                <a:spcPct val="150000"/>
              </a:lnSpc>
            </a:pPr>
            <a:r>
              <a:rPr lang="en-IN" i="1" dirty="0" smtClean="0">
                <a:solidFill>
                  <a:srgbClr val="C00000"/>
                </a:solidFill>
              </a:rPr>
              <a:t>Symbol E is not reachable i.e. useless so final simplified grammar: </a:t>
            </a:r>
          </a:p>
          <a:p>
            <a:r>
              <a:rPr lang="fr-FR" b="1" dirty="0"/>
              <a:t>S -&gt; AB| BC |</a:t>
            </a:r>
            <a:r>
              <a:rPr lang="fr-FR" b="1" dirty="0" err="1"/>
              <a:t>aACb</a:t>
            </a:r>
            <a:r>
              <a:rPr lang="fr-FR" b="1" dirty="0"/>
              <a:t> | a</a:t>
            </a:r>
          </a:p>
          <a:p>
            <a:r>
              <a:rPr lang="fr-FR" b="1" dirty="0"/>
              <a:t>A-&gt; AAB | BD |</a:t>
            </a:r>
            <a:r>
              <a:rPr lang="fr-FR" b="1" dirty="0" err="1"/>
              <a:t>abD</a:t>
            </a:r>
            <a:r>
              <a:rPr lang="fr-FR" b="1" dirty="0"/>
              <a:t>| CA | AB| BC |</a:t>
            </a:r>
            <a:r>
              <a:rPr lang="fr-FR" b="1" dirty="0" err="1"/>
              <a:t>aACb</a:t>
            </a:r>
            <a:r>
              <a:rPr lang="fr-FR" b="1" dirty="0"/>
              <a:t> | a</a:t>
            </a:r>
          </a:p>
          <a:p>
            <a:r>
              <a:rPr lang="fr-FR" b="1" dirty="0" smtClean="0"/>
              <a:t>C-</a:t>
            </a:r>
            <a:r>
              <a:rPr lang="fr-FR" b="1" dirty="0"/>
              <a:t>&gt; CA | AB| BC |</a:t>
            </a:r>
            <a:r>
              <a:rPr lang="fr-FR" b="1" dirty="0" err="1"/>
              <a:t>aACb</a:t>
            </a:r>
            <a:r>
              <a:rPr lang="fr-FR" b="1" dirty="0"/>
              <a:t> | a</a:t>
            </a:r>
          </a:p>
          <a:p>
            <a:r>
              <a:rPr lang="fr-FR" b="1" dirty="0"/>
              <a:t>D-&gt; </a:t>
            </a:r>
            <a:r>
              <a:rPr lang="en-IN" b="1" dirty="0" smtClean="0"/>
              <a:t>d</a:t>
            </a:r>
            <a:endParaRPr lang="en-IN" dirty="0" smtClean="0">
              <a:solidFill>
                <a:srgbClr val="C00000"/>
              </a:solidFill>
            </a:endParaRPr>
          </a:p>
          <a:p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9711" y="1408589"/>
            <a:ext cx="51669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 smtClean="0">
                <a:solidFill>
                  <a:srgbClr val="7030A0"/>
                </a:solidFill>
              </a:rPr>
              <a:t>*Answer is not verified, </a:t>
            </a:r>
            <a:r>
              <a:rPr lang="en-IN" sz="2500" dirty="0" err="1" smtClean="0">
                <a:solidFill>
                  <a:srgbClr val="7030A0"/>
                </a:solidFill>
              </a:rPr>
              <a:t>pls</a:t>
            </a:r>
            <a:r>
              <a:rPr lang="en-IN" sz="2500" dirty="0" smtClean="0">
                <a:solidFill>
                  <a:srgbClr val="7030A0"/>
                </a:solidFill>
              </a:rPr>
              <a:t> verify it.</a:t>
            </a:r>
            <a:endParaRPr lang="en-IN" sz="2500" dirty="0">
              <a:solidFill>
                <a:srgbClr val="7030A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1CBA0D3-5B70-4277-AE96-680EE0D1E8DF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58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55342" y="2505102"/>
            <a:ext cx="5184891" cy="1611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Times New Roman"/>
                <a:cs typeface="Times New Roman"/>
              </a:rPr>
              <a:t>₪</a:t>
            </a:r>
            <a:r>
              <a:rPr sz="2400" spc="332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Chomsky</a:t>
            </a:r>
            <a:r>
              <a:rPr sz="2400" spc="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Normal Form (CNF)</a:t>
            </a:r>
          </a:p>
          <a:p>
            <a:pPr marL="0" marR="0">
              <a:lnSpc>
                <a:spcPts val="2726"/>
              </a:lnSpc>
              <a:spcBef>
                <a:spcPts val="3686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Times New Roman"/>
                <a:cs typeface="Times New Roman"/>
              </a:rPr>
              <a:t>₪</a:t>
            </a:r>
            <a:r>
              <a:rPr sz="2400" spc="332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Griebach</a:t>
            </a:r>
            <a:r>
              <a:rPr sz="2400" spc="-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Normal Form</a:t>
            </a:r>
            <a:r>
              <a:rPr sz="2400" spc="576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(GNF)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31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78D8-B5FD-488D-94A8-82B96F53427C}" type="datetime1">
              <a:rPr lang="en-US" smtClean="0"/>
              <a:t>5/31/2021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782"/>
            <a:ext cx="1259632" cy="1118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092280" y="3941643"/>
            <a:ext cx="205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smtClean="0">
                <a:solidFill>
                  <a:srgbClr val="FF0000"/>
                </a:solidFill>
              </a:rPr>
              <a:t>           </a:t>
            </a:r>
            <a:r>
              <a:rPr lang="en-IN" i="1" dirty="0" smtClean="0">
                <a:solidFill>
                  <a:srgbClr val="FF0000"/>
                </a:solidFill>
                <a:latin typeface="Brush Script MT" panose="03060802040406070304" pitchFamily="66" charset="0"/>
              </a:rPr>
              <a:t>By:</a:t>
            </a:r>
          </a:p>
          <a:p>
            <a:r>
              <a:rPr lang="en-IN" i="1" dirty="0" err="1" smtClean="0">
                <a:solidFill>
                  <a:srgbClr val="FF0000"/>
                </a:solidFill>
                <a:latin typeface="Brush Script MT" panose="03060802040406070304" pitchFamily="66" charset="0"/>
              </a:rPr>
              <a:t>Dr.</a:t>
            </a:r>
            <a:r>
              <a:rPr lang="en-IN" i="1" dirty="0" smtClean="0">
                <a:solidFill>
                  <a:srgbClr val="FF0000"/>
                </a:solidFill>
                <a:latin typeface="Brush Script MT" panose="03060802040406070304" pitchFamily="66" charset="0"/>
              </a:rPr>
              <a:t> Sandeep Rathor</a:t>
            </a:r>
            <a:endParaRPr lang="en-IN" i="1" dirty="0">
              <a:solidFill>
                <a:srgbClr val="FF0000"/>
              </a:solidFill>
              <a:latin typeface="Brush Script MT" panose="030608020404060703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439" y="344308"/>
            <a:ext cx="4924617" cy="9368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339966"/>
                </a:solidFill>
                <a:latin typeface="Georgia"/>
                <a:cs typeface="Georgia"/>
              </a:rPr>
              <a:t>Chomsky</a:t>
            </a:r>
            <a:r>
              <a:rPr sz="2800" b="1" spc="20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800" b="1" dirty="0">
                <a:solidFill>
                  <a:srgbClr val="339966"/>
                </a:solidFill>
                <a:latin typeface="Georgia"/>
                <a:cs typeface="Georgia"/>
              </a:rPr>
              <a:t>Normal Form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337" y="1315874"/>
            <a:ext cx="4300669" cy="18995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9ED155"/>
                </a:solidFill>
                <a:latin typeface="Times New Roman"/>
                <a:cs typeface="Times New Roman"/>
              </a:rPr>
              <a:t>▪</a:t>
            </a:r>
            <a:r>
              <a:rPr sz="2400" spc="1548" dirty="0">
                <a:solidFill>
                  <a:srgbClr val="9ED15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</a:t>
            </a:r>
            <a:r>
              <a:rPr sz="2400" spc="-17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CFG is in</a:t>
            </a:r>
            <a:r>
              <a:rPr sz="2400" spc="-18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CNF if</a:t>
            </a:r>
            <a:r>
              <a:rPr sz="2400" spc="-23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all the</a:t>
            </a:r>
          </a:p>
          <a:p>
            <a:pPr marL="381000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prod</a:t>
            </a:r>
            <a:r>
              <a:rPr sz="2400" baseline="29999" dirty="0">
                <a:solidFill>
                  <a:srgbClr val="266D78"/>
                </a:solidFill>
                <a:latin typeface="Georgia"/>
                <a:cs typeface="Georgia"/>
              </a:rPr>
              <a:t>n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s are in</a:t>
            </a:r>
            <a:r>
              <a:rPr sz="2400" spc="-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any one of</a:t>
            </a:r>
          </a:p>
          <a:p>
            <a:pPr marL="381000" marR="0">
              <a:lnSpc>
                <a:spcPts val="2726"/>
              </a:lnSpc>
              <a:spcBef>
                <a:spcPts val="155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the</a:t>
            </a:r>
            <a:r>
              <a:rPr sz="2400" spc="-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following forms</a:t>
            </a:r>
          </a:p>
          <a:p>
            <a:pPr marL="457200" marR="0">
              <a:lnSpc>
                <a:spcPts val="2726"/>
              </a:lnSpc>
              <a:spcBef>
                <a:spcPts val="191"/>
              </a:spcBef>
              <a:spcAft>
                <a:spcPts val="0"/>
              </a:spcAft>
            </a:pPr>
            <a:r>
              <a:rPr sz="2400" dirty="0">
                <a:solidFill>
                  <a:srgbClr val="9ED155"/>
                </a:solidFill>
                <a:latin typeface="Times New Roman"/>
                <a:cs typeface="Times New Roman"/>
              </a:rPr>
              <a:t>□</a:t>
            </a:r>
            <a:r>
              <a:rPr sz="2400" spc="1514" dirty="0">
                <a:solidFill>
                  <a:srgbClr val="9ED15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 </a:t>
            </a:r>
            <a:r>
              <a:rPr sz="2400" dirty="0">
                <a:solidFill>
                  <a:srgbClr val="266D78"/>
                </a:solidFill>
                <a:latin typeface="Times New Roman"/>
                <a:cs typeface="Times New Roman"/>
              </a:rPr>
              <a:t>→</a:t>
            </a:r>
            <a:r>
              <a:rPr sz="2400" spc="-23" dirty="0">
                <a:solidFill>
                  <a:srgbClr val="266D7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5489" y="2777619"/>
            <a:ext cx="3772398" cy="1461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8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9ED155"/>
                </a:solidFill>
                <a:latin typeface="Times New Roman"/>
                <a:cs typeface="Times New Roman"/>
              </a:rPr>
              <a:t>□</a:t>
            </a:r>
            <a:r>
              <a:rPr sz="2400" spc="951" dirty="0">
                <a:solidFill>
                  <a:srgbClr val="9ED15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</a:t>
            </a:r>
            <a:r>
              <a:rPr sz="2400" spc="-17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Times New Roman"/>
                <a:cs typeface="Times New Roman"/>
              </a:rPr>
              <a:t>→</a:t>
            </a:r>
            <a:r>
              <a:rPr sz="2400" spc="-23" dirty="0">
                <a:solidFill>
                  <a:srgbClr val="266D7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BC</a:t>
            </a:r>
          </a:p>
          <a:p>
            <a:pPr marL="3048" marR="0">
              <a:lnSpc>
                <a:spcPts val="2726"/>
              </a:lnSpc>
              <a:spcBef>
                <a:spcPts val="165"/>
              </a:spcBef>
              <a:spcAft>
                <a:spcPts val="0"/>
              </a:spcAft>
            </a:pPr>
            <a:r>
              <a:rPr sz="2400" dirty="0" smtClean="0">
                <a:solidFill>
                  <a:srgbClr val="266D78"/>
                </a:solidFill>
                <a:latin typeface="Georgia"/>
                <a:cs typeface="Georgia"/>
              </a:rPr>
              <a:t>where</a:t>
            </a:r>
            <a:r>
              <a:rPr sz="2400" spc="15" dirty="0" smtClean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A, B, and C</a:t>
            </a:r>
            <a:r>
              <a:rPr sz="2400" spc="-1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are</a:t>
            </a:r>
          </a:p>
          <a:p>
            <a:pPr marL="0" marR="0">
              <a:lnSpc>
                <a:spcPts val="2729"/>
              </a:lnSpc>
              <a:spcBef>
                <a:spcPts val="153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non-terminals</a:t>
            </a:r>
            <a:r>
              <a:rPr sz="2400" spc="-36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and </a:t>
            </a:r>
            <a:r>
              <a:rPr sz="2400" b="1" dirty="0">
                <a:solidFill>
                  <a:srgbClr val="266D78"/>
                </a:solidFill>
                <a:latin typeface="Georgia"/>
                <a:cs typeface="Georgia"/>
              </a:rPr>
              <a:t>a</a:t>
            </a:r>
            <a:r>
              <a:rPr sz="2400" b="1" spc="-46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is a</a:t>
            </a:r>
          </a:p>
          <a:p>
            <a:pPr marL="0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terminal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58428" y="4738518"/>
            <a:ext cx="445629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32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88E2-13E7-4C85-9F40-0E847CCFC5CF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755576" y="1131590"/>
            <a:ext cx="799288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100" dirty="0" smtClean="0"/>
              <a:t>Step1: Elimination of null production and unit production</a:t>
            </a:r>
          </a:p>
          <a:p>
            <a:pPr>
              <a:lnSpc>
                <a:spcPct val="150000"/>
              </a:lnSpc>
            </a:pPr>
            <a:r>
              <a:rPr lang="en-IN" sz="3100" dirty="0" smtClean="0"/>
              <a:t>Step2: Elimination of terminals on RHS</a:t>
            </a:r>
          </a:p>
          <a:p>
            <a:pPr>
              <a:lnSpc>
                <a:spcPct val="150000"/>
              </a:lnSpc>
            </a:pPr>
            <a:r>
              <a:rPr lang="en-IN" sz="3100" dirty="0" smtClean="0"/>
              <a:t>Step3: Restricting the number of variable on RHS</a:t>
            </a:r>
            <a:endParaRPr lang="en-IN" sz="3100" dirty="0"/>
          </a:p>
        </p:txBody>
      </p:sp>
      <p:sp>
        <p:nvSpPr>
          <p:cNvPr id="4" name="Rectangle 3"/>
          <p:cNvSpPr/>
          <p:nvPr/>
        </p:nvSpPr>
        <p:spPr>
          <a:xfrm>
            <a:off x="1115616" y="411510"/>
            <a:ext cx="6699270" cy="52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408"/>
              </a:lnSpc>
            </a:pPr>
            <a:r>
              <a:rPr lang="en-IN" sz="3100" b="1" dirty="0" smtClean="0">
                <a:solidFill>
                  <a:srgbClr val="339966"/>
                </a:solidFill>
                <a:latin typeface="Georgia"/>
                <a:cs typeface="Georgia"/>
              </a:rPr>
              <a:t>Steps of Chomsky Normal Form</a:t>
            </a:r>
            <a:endParaRPr lang="en-IN" sz="3100" b="1" dirty="0">
              <a:solidFill>
                <a:srgbClr val="339966"/>
              </a:solidFill>
              <a:latin typeface="Georgia"/>
              <a:cs typeface="Georg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B3649D-1639-4802-8628-D4246A8D3566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1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7704" y="-62080"/>
            <a:ext cx="4252107" cy="10044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08"/>
              </a:lnSpc>
              <a:spcBef>
                <a:spcPts val="0"/>
              </a:spcBef>
              <a:spcAft>
                <a:spcPts val="0"/>
              </a:spcAft>
            </a:pPr>
            <a:r>
              <a:rPr sz="3000" b="1" dirty="0">
                <a:solidFill>
                  <a:srgbClr val="339966"/>
                </a:solidFill>
                <a:latin typeface="Georgia"/>
                <a:cs typeface="Georgia"/>
              </a:rPr>
              <a:t>Conversion</a:t>
            </a:r>
            <a:r>
              <a:rPr sz="3000" b="1" spc="1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3000" b="1" dirty="0">
                <a:solidFill>
                  <a:srgbClr val="339966"/>
                </a:solidFill>
                <a:latin typeface="Georgia"/>
                <a:cs typeface="Georgia"/>
              </a:rPr>
              <a:t>to CNF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33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9512" y="339502"/>
            <a:ext cx="8928992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Algorithm to Convert into Chomsky Normal Form −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Step 1</a:t>
            </a:r>
            <a:r>
              <a:rPr lang="en-US" dirty="0"/>
              <a:t> − If the start symbol </a:t>
            </a:r>
            <a:r>
              <a:rPr lang="en-US" b="1" dirty="0"/>
              <a:t>S</a:t>
            </a:r>
            <a:r>
              <a:rPr lang="en-US" dirty="0"/>
              <a:t> occurs on some right side, create a new start symbol </a:t>
            </a:r>
            <a:r>
              <a:rPr lang="en-US" b="1" dirty="0"/>
              <a:t>S’</a:t>
            </a:r>
            <a:r>
              <a:rPr lang="en-US" dirty="0"/>
              <a:t> and a new production </a:t>
            </a:r>
            <a:r>
              <a:rPr lang="en-US" b="1" dirty="0"/>
              <a:t>S’→ S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Step 2</a:t>
            </a:r>
            <a:r>
              <a:rPr lang="en-US" dirty="0"/>
              <a:t> − Remove Null productions. (Using the Null production removal algorithm discussed earlier)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Step 3</a:t>
            </a:r>
            <a:r>
              <a:rPr lang="en-US" dirty="0"/>
              <a:t> − Remove unit productions. (Using the Unit production removal algorithm discussed earlier)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Step 4</a:t>
            </a:r>
            <a:r>
              <a:rPr lang="en-US" dirty="0"/>
              <a:t> − Replace each production </a:t>
            </a:r>
            <a:r>
              <a:rPr lang="en-US" b="1" dirty="0"/>
              <a:t>A → B</a:t>
            </a:r>
            <a:r>
              <a:rPr lang="en-US" b="1" baseline="-25000" dirty="0"/>
              <a:t>1</a:t>
            </a:r>
            <a:r>
              <a:rPr lang="en-US" b="1" dirty="0"/>
              <a:t>…</a:t>
            </a:r>
            <a:r>
              <a:rPr lang="en-US" b="1" dirty="0" err="1"/>
              <a:t>B</a:t>
            </a:r>
            <a:r>
              <a:rPr lang="en-US" b="1" baseline="-25000" dirty="0" err="1"/>
              <a:t>n</a:t>
            </a:r>
            <a:r>
              <a:rPr lang="en-US" dirty="0"/>
              <a:t> where </a:t>
            </a:r>
            <a:r>
              <a:rPr lang="en-US" b="1" dirty="0"/>
              <a:t>n &gt; 2</a:t>
            </a:r>
            <a:r>
              <a:rPr lang="en-US" dirty="0"/>
              <a:t> with </a:t>
            </a:r>
            <a:r>
              <a:rPr lang="en-US" b="1" dirty="0"/>
              <a:t>A → B</a:t>
            </a:r>
            <a:r>
              <a:rPr lang="en-US" b="1" baseline="-25000" dirty="0"/>
              <a:t>1</a:t>
            </a:r>
            <a:r>
              <a:rPr lang="en-US" b="1" dirty="0"/>
              <a:t>C</a:t>
            </a:r>
            <a:r>
              <a:rPr lang="en-US" dirty="0"/>
              <a:t> where </a:t>
            </a:r>
            <a:r>
              <a:rPr lang="en-US" b="1" dirty="0"/>
              <a:t>C → B</a:t>
            </a:r>
            <a:r>
              <a:rPr lang="en-US" b="1" baseline="-25000" dirty="0"/>
              <a:t>2</a:t>
            </a:r>
            <a:r>
              <a:rPr lang="en-US" b="1" dirty="0"/>
              <a:t> …B</a:t>
            </a:r>
            <a:r>
              <a:rPr lang="en-US" b="1" baseline="-25000" dirty="0"/>
              <a:t>n</a:t>
            </a:r>
            <a:r>
              <a:rPr lang="en-US" dirty="0"/>
              <a:t>. Repeat this step for all productions having two or more symbols in the right side.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Step 5</a:t>
            </a:r>
            <a:r>
              <a:rPr lang="en-US" dirty="0"/>
              <a:t> − If the right side of any production is in the form </a:t>
            </a:r>
            <a:r>
              <a:rPr lang="en-US" b="1" dirty="0"/>
              <a:t>A → </a:t>
            </a:r>
            <a:r>
              <a:rPr lang="en-US" b="1" dirty="0" err="1"/>
              <a:t>aB</a:t>
            </a:r>
            <a:r>
              <a:rPr lang="en-US" dirty="0"/>
              <a:t> where a is a terminal and </a:t>
            </a:r>
            <a:r>
              <a:rPr lang="en-US" b="1" dirty="0"/>
              <a:t>A, B</a:t>
            </a:r>
            <a:r>
              <a:rPr lang="en-US" dirty="0"/>
              <a:t> are non-terminal, then the production is replaced by </a:t>
            </a:r>
            <a:r>
              <a:rPr lang="en-US" b="1" dirty="0"/>
              <a:t>A → XB</a:t>
            </a:r>
            <a:r>
              <a:rPr lang="en-US" dirty="0"/>
              <a:t> and </a:t>
            </a:r>
            <a:r>
              <a:rPr lang="en-US" b="1" dirty="0"/>
              <a:t>X → a</a:t>
            </a:r>
            <a:r>
              <a:rPr lang="en-US" dirty="0"/>
              <a:t>. Repeat this step for every production which is in the form </a:t>
            </a:r>
            <a:r>
              <a:rPr lang="en-US" b="1" dirty="0"/>
              <a:t>A → </a:t>
            </a:r>
            <a:r>
              <a:rPr lang="en-US" b="1" dirty="0" err="1"/>
              <a:t>aB</a:t>
            </a:r>
            <a:r>
              <a:rPr lang="en-US" dirty="0" err="1"/>
              <a:t>.</a:t>
            </a:r>
            <a:endParaRPr lang="en-US" dirty="0"/>
          </a:p>
          <a:p>
            <a:pPr algn="just"/>
            <a:endParaRPr lang="en-I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FDEE-15BA-4D6B-A5F3-48BE801F4325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7070" y="401449"/>
            <a:ext cx="7174621" cy="12442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Convert</a:t>
            </a:r>
            <a:r>
              <a:rPr sz="24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the following CFG into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CNF</a:t>
            </a:r>
          </a:p>
          <a:p>
            <a:pPr marL="1929739" marR="0">
              <a:lnSpc>
                <a:spcPts val="2726"/>
              </a:lnSpc>
              <a:spcBef>
                <a:spcPts val="791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S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b="1" spc="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aSa | bSb</a:t>
            </a:r>
            <a:r>
              <a:rPr sz="2400" b="1" spc="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| aa | bb | a | 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52110" y="1417084"/>
            <a:ext cx="1468462" cy="670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S </a:t>
            </a:r>
            <a:r>
              <a:rPr sz="2000" dirty="0">
                <a:solidFill>
                  <a:srgbClr val="C00000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 | b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9003" y="1672873"/>
            <a:ext cx="4194241" cy="2476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333300"/>
                </a:solidFill>
                <a:latin typeface="Times New Roman"/>
                <a:cs typeface="Times New Roman"/>
              </a:rPr>
              <a:t>₪</a:t>
            </a:r>
            <a:r>
              <a:rPr sz="2000" spc="827" dirty="0">
                <a:solidFill>
                  <a:srgbClr val="3333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No</a:t>
            </a:r>
            <a:r>
              <a:rPr sz="20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null or unit prod</a:t>
            </a:r>
            <a:r>
              <a:rPr sz="2000" baseline="30000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 or ε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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L</a:t>
            </a:r>
          </a:p>
          <a:p>
            <a:pPr marL="0" marR="0">
              <a:lnSpc>
                <a:spcPts val="2279"/>
              </a:lnSpc>
              <a:spcBef>
                <a:spcPts val="58"/>
              </a:spcBef>
              <a:spcAft>
                <a:spcPts val="0"/>
              </a:spcAft>
            </a:pPr>
            <a:r>
              <a:rPr sz="2000" dirty="0">
                <a:solidFill>
                  <a:srgbClr val="333300"/>
                </a:solidFill>
                <a:latin typeface="Times New Roman"/>
                <a:cs typeface="Times New Roman"/>
              </a:rPr>
              <a:t>₪</a:t>
            </a:r>
            <a:r>
              <a:rPr sz="2000" spc="827" dirty="0">
                <a:solidFill>
                  <a:srgbClr val="3333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Add</a:t>
            </a:r>
            <a:r>
              <a:rPr sz="20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prod</a:t>
            </a:r>
            <a:r>
              <a:rPr sz="2000" baseline="30000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 already in</a:t>
            </a:r>
            <a:r>
              <a:rPr sz="20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CNF</a:t>
            </a:r>
          </a:p>
          <a:p>
            <a:pPr marL="0" marR="0">
              <a:lnSpc>
                <a:spcPts val="2726"/>
              </a:lnSpc>
              <a:spcBef>
                <a:spcPts val="60"/>
              </a:spcBef>
              <a:spcAft>
                <a:spcPts val="0"/>
              </a:spcAft>
            </a:pPr>
            <a:r>
              <a:rPr sz="2000" dirty="0">
                <a:solidFill>
                  <a:srgbClr val="333300"/>
                </a:solidFill>
                <a:latin typeface="Times New Roman"/>
                <a:cs typeface="Times New Roman"/>
              </a:rPr>
              <a:t>₪</a:t>
            </a:r>
            <a:r>
              <a:rPr sz="2000" spc="827" dirty="0">
                <a:solidFill>
                  <a:srgbClr val="3333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Convert</a:t>
            </a:r>
            <a:r>
              <a:rPr sz="2000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S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b="1" spc="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aSa</a:t>
            </a:r>
          </a:p>
          <a:p>
            <a:pPr marL="0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r>
              <a:rPr sz="2000" dirty="0">
                <a:solidFill>
                  <a:srgbClr val="333300"/>
                </a:solidFill>
                <a:latin typeface="Times New Roman"/>
                <a:cs typeface="Times New Roman"/>
              </a:rPr>
              <a:t>₪</a:t>
            </a:r>
            <a:r>
              <a:rPr sz="2000" spc="827" dirty="0">
                <a:solidFill>
                  <a:srgbClr val="3333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Convert</a:t>
            </a:r>
            <a:r>
              <a:rPr sz="2000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S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b="1" spc="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bSb</a:t>
            </a:r>
          </a:p>
          <a:p>
            <a:pPr marL="0" marR="0">
              <a:lnSpc>
                <a:spcPts val="2729"/>
              </a:lnSpc>
              <a:spcBef>
                <a:spcPts val="152"/>
              </a:spcBef>
              <a:spcAft>
                <a:spcPts val="0"/>
              </a:spcAft>
            </a:pPr>
            <a:r>
              <a:rPr sz="2000" dirty="0">
                <a:solidFill>
                  <a:srgbClr val="333300"/>
                </a:solidFill>
                <a:latin typeface="Times New Roman"/>
                <a:cs typeface="Times New Roman"/>
              </a:rPr>
              <a:t>₪</a:t>
            </a:r>
            <a:r>
              <a:rPr sz="2000" spc="827" dirty="0">
                <a:solidFill>
                  <a:srgbClr val="3333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Convert</a:t>
            </a:r>
            <a:r>
              <a:rPr sz="2000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S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b="1" spc="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aa</a:t>
            </a:r>
          </a:p>
          <a:p>
            <a:pPr marL="0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r>
              <a:rPr sz="2000" dirty="0">
                <a:solidFill>
                  <a:srgbClr val="333300"/>
                </a:solidFill>
                <a:latin typeface="Times New Roman"/>
                <a:cs typeface="Times New Roman"/>
              </a:rPr>
              <a:t>₪</a:t>
            </a:r>
            <a:r>
              <a:rPr sz="2000" spc="827" dirty="0">
                <a:solidFill>
                  <a:srgbClr val="3333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Convert</a:t>
            </a:r>
            <a:r>
              <a:rPr sz="2000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S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b="1" spc="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bb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20656" y="2031053"/>
            <a:ext cx="1224761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N</a:t>
            </a:r>
            <a:r>
              <a:rPr sz="2000" b="1" spc="79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17172" y="2149309"/>
            <a:ext cx="357946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952110" y="2027345"/>
            <a:ext cx="1639121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000" spc="68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 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662548" y="2168088"/>
            <a:ext cx="342417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209665" y="2168088"/>
            <a:ext cx="342417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 smtClean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lang="en-IN" sz="1350" dirty="0" smtClean="0">
                <a:solidFill>
                  <a:srgbClr val="000000"/>
                </a:solidFill>
                <a:latin typeface="Georgia"/>
                <a:cs typeface="Georgia"/>
              </a:rPr>
              <a:t>,</a:t>
            </a:r>
            <a:endParaRPr sz="1350" dirty="0">
              <a:solidFill>
                <a:srgbClr val="000000"/>
              </a:solidFill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52110" y="2332145"/>
            <a:ext cx="1468430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S </a:t>
            </a:r>
            <a:r>
              <a:rPr sz="2000" dirty="0">
                <a:solidFill>
                  <a:srgbClr val="C00000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N</a:t>
            </a:r>
            <a:r>
              <a:rPr sz="2000" b="1" spc="80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708269" y="2472888"/>
            <a:ext cx="357946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038977" y="2472888"/>
            <a:ext cx="34002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952110" y="2637199"/>
            <a:ext cx="1449537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S</a:t>
            </a:r>
            <a:r>
              <a:rPr sz="2000" b="1" spc="644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S 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116957" y="2777942"/>
            <a:ext cx="34002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020689" y="2777942"/>
            <a:ext cx="357946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779831" y="3277145"/>
            <a:ext cx="1245056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N</a:t>
            </a:r>
            <a:r>
              <a:rPr sz="2000" b="1" spc="85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b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975777" y="3407345"/>
            <a:ext cx="366371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b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952110" y="3246799"/>
            <a:ext cx="1690528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200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spc="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000" spc="75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 N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705221" y="3387543"/>
            <a:ext cx="351916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b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261480" y="3387543"/>
            <a:ext cx="351916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Georgia"/>
                <a:cs typeface="Georgia"/>
              </a:rPr>
              <a:t>b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952110" y="3551700"/>
            <a:ext cx="1476248" cy="670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S </a:t>
            </a:r>
            <a:r>
              <a:rPr sz="2000" dirty="0">
                <a:solidFill>
                  <a:srgbClr val="C00000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N</a:t>
            </a:r>
            <a:r>
              <a:rPr sz="2000" b="1" spc="86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708269" y="3692444"/>
            <a:ext cx="366568" cy="44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6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b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045072" y="3692444"/>
            <a:ext cx="366371" cy="7544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3" marR="0">
              <a:lnSpc>
                <a:spcPts val="1516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2</a:t>
            </a:r>
          </a:p>
          <a:p>
            <a:pPr marL="0" marR="0">
              <a:lnSpc>
                <a:spcPts val="1513"/>
              </a:lnSpc>
              <a:spcBef>
                <a:spcPts val="886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b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952110" y="3856729"/>
            <a:ext cx="1474224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S</a:t>
            </a:r>
            <a:r>
              <a:rPr sz="2000" b="1" spc="83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S 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116957" y="3997473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952110" y="4161529"/>
            <a:ext cx="1516896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S </a:t>
            </a:r>
            <a:r>
              <a:rPr sz="2000" dirty="0">
                <a:solidFill>
                  <a:srgbClr val="C00000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N</a:t>
            </a:r>
            <a:r>
              <a:rPr sz="2000" b="1" spc="80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N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708269" y="4302273"/>
            <a:ext cx="357946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087745" y="4302273"/>
            <a:ext cx="357946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952110" y="4466049"/>
            <a:ext cx="1540012" cy="670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0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00000"/>
                </a:solidFill>
                <a:latin typeface="QQTCCH+Wingdings"/>
                <a:cs typeface="QQTCCH+Wingdings"/>
              </a:rPr>
              <a:t></a:t>
            </a:r>
            <a:r>
              <a:rPr sz="2000" spc="61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N</a:t>
            </a:r>
            <a:r>
              <a:rPr sz="2000" b="1" spc="86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N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723509" y="4607378"/>
            <a:ext cx="366371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b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110604" y="4607378"/>
            <a:ext cx="366371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b</a:t>
            </a:r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B965E-18CC-47CE-B8F8-AAC9A684FD05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512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7070" y="401449"/>
            <a:ext cx="8261394" cy="1243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Convert</a:t>
            </a:r>
            <a:r>
              <a:rPr sz="24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the following CFG into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CNF</a:t>
            </a:r>
          </a:p>
          <a:p>
            <a:pPr marL="1929739">
              <a:lnSpc>
                <a:spcPts val="2726"/>
              </a:lnSpc>
              <a:spcBef>
                <a:spcPts val="791"/>
              </a:spcBef>
            </a:pP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S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sz="2400" b="1" spc="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 smtClean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lang="en-IN" sz="2400" b="1" dirty="0" smtClean="0">
                <a:solidFill>
                  <a:srgbClr val="000000"/>
                </a:solidFill>
                <a:latin typeface="Georgia"/>
                <a:cs typeface="Georgia"/>
              </a:rPr>
              <a:t>AD, A</a:t>
            </a:r>
            <a:r>
              <a:rPr lang="en-IN"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24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lang="en-IN" sz="2400" b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lang="en-IN" sz="2400" b="1" dirty="0" err="1" smtClean="0">
                <a:solidFill>
                  <a:srgbClr val="000000"/>
                </a:solidFill>
                <a:latin typeface="Georgia"/>
                <a:cs typeface="Georgia"/>
              </a:rPr>
              <a:t>B|bAB</a:t>
            </a:r>
            <a:r>
              <a:rPr lang="en-IN" sz="2400" b="1" dirty="0" smtClean="0">
                <a:solidFill>
                  <a:srgbClr val="000000"/>
                </a:solidFill>
                <a:latin typeface="Georgia"/>
                <a:cs typeface="Georgia"/>
              </a:rPr>
              <a:t>,    B</a:t>
            </a:r>
            <a:r>
              <a:rPr lang="en-IN" sz="24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→ </a:t>
            </a:r>
            <a:r>
              <a:rPr sz="2400" b="1" dirty="0" smtClean="0">
                <a:solidFill>
                  <a:srgbClr val="000000"/>
                </a:solidFill>
                <a:latin typeface="Georgia"/>
                <a:cs typeface="Georgia"/>
              </a:rPr>
              <a:t>b</a:t>
            </a:r>
            <a:r>
              <a:rPr lang="en-IN" sz="2400" b="1" dirty="0">
                <a:solidFill>
                  <a:srgbClr val="000000"/>
                </a:solidFill>
                <a:latin typeface="Georgia"/>
                <a:cs typeface="Georgia"/>
              </a:rPr>
              <a:t>, </a:t>
            </a:r>
            <a:r>
              <a:rPr lang="en-IN" sz="2400" b="1" dirty="0" smtClean="0">
                <a:solidFill>
                  <a:srgbClr val="000000"/>
                </a:solidFill>
                <a:latin typeface="Georgia"/>
                <a:cs typeface="Georgia"/>
              </a:rPr>
              <a:t>D</a:t>
            </a:r>
            <a:r>
              <a:rPr lang="en-IN" sz="24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→ </a:t>
            </a:r>
            <a:r>
              <a:rPr lang="en-IN" sz="2400" b="1" dirty="0" smtClean="0">
                <a:solidFill>
                  <a:srgbClr val="000000"/>
                </a:solidFill>
                <a:latin typeface="Georgia"/>
                <a:cs typeface="Georgia"/>
              </a:rPr>
              <a:t>d</a:t>
            </a:r>
            <a:endParaRPr lang="en-IN" sz="2400" b="1" dirty="0">
              <a:solidFill>
                <a:srgbClr val="000000"/>
              </a:solidFill>
              <a:latin typeface="Georgia"/>
              <a:cs typeface="Georgia"/>
            </a:endParaRPr>
          </a:p>
          <a:p>
            <a:pPr marL="1929739" marR="0">
              <a:lnSpc>
                <a:spcPts val="2726"/>
              </a:lnSpc>
              <a:spcBef>
                <a:spcPts val="791"/>
              </a:spcBef>
              <a:spcAft>
                <a:spcPts val="0"/>
              </a:spcAft>
            </a:pPr>
            <a:endParaRPr sz="2400" b="1" dirty="0">
              <a:solidFill>
                <a:srgbClr val="000000"/>
              </a:solidFill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132" y="1468160"/>
            <a:ext cx="4194241" cy="301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333300"/>
                </a:solidFill>
                <a:latin typeface="Times New Roman"/>
                <a:cs typeface="Times New Roman"/>
              </a:rPr>
              <a:t>₪</a:t>
            </a:r>
            <a:r>
              <a:rPr sz="2000" spc="827" dirty="0">
                <a:solidFill>
                  <a:srgbClr val="3333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No</a:t>
            </a:r>
            <a:r>
              <a:rPr sz="20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null or unit </a:t>
            </a:r>
            <a:r>
              <a:rPr sz="2000" dirty="0" err="1" smtClean="0">
                <a:solidFill>
                  <a:srgbClr val="000000"/>
                </a:solidFill>
                <a:latin typeface="Georgia"/>
                <a:cs typeface="Georgia"/>
              </a:rPr>
              <a:t>prod</a:t>
            </a:r>
            <a:r>
              <a:rPr sz="2000" baseline="30000" dirty="0" err="1" smtClean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000" dirty="0" err="1" smtClean="0">
                <a:solidFill>
                  <a:srgbClr val="000000"/>
                </a:solidFill>
                <a:latin typeface="Georgia"/>
                <a:cs typeface="Georgia"/>
              </a:rPr>
              <a:t>s</a:t>
            </a:r>
            <a:endParaRPr sz="2000" dirty="0">
              <a:solidFill>
                <a:srgbClr val="000000"/>
              </a:solidFill>
              <a:latin typeface="Georgia"/>
              <a:cs typeface="Georgia"/>
            </a:endParaRPr>
          </a:p>
          <a:p>
            <a:pPr marL="0" marR="0">
              <a:lnSpc>
                <a:spcPts val="2279"/>
              </a:lnSpc>
              <a:spcBef>
                <a:spcPts val="58"/>
              </a:spcBef>
              <a:spcAft>
                <a:spcPts val="0"/>
              </a:spcAft>
            </a:pPr>
            <a:r>
              <a:rPr sz="2000" dirty="0">
                <a:solidFill>
                  <a:srgbClr val="333300"/>
                </a:solidFill>
                <a:latin typeface="Times New Roman"/>
                <a:cs typeface="Times New Roman"/>
              </a:rPr>
              <a:t>₪</a:t>
            </a:r>
            <a:r>
              <a:rPr sz="2000" spc="827" dirty="0">
                <a:solidFill>
                  <a:srgbClr val="3333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Add</a:t>
            </a:r>
            <a:r>
              <a:rPr sz="20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prod</a:t>
            </a:r>
            <a:r>
              <a:rPr sz="2000" baseline="30000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 already in</a:t>
            </a:r>
            <a:r>
              <a:rPr sz="20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 smtClean="0">
                <a:solidFill>
                  <a:srgbClr val="000000"/>
                </a:solidFill>
                <a:latin typeface="Georgia"/>
                <a:cs typeface="Georgia"/>
              </a:rPr>
              <a:t>CNF</a:t>
            </a:r>
            <a:endParaRPr lang="en-IN" sz="2000" dirty="0" smtClean="0">
              <a:solidFill>
                <a:srgbClr val="000000"/>
              </a:solidFill>
              <a:latin typeface="Georgia"/>
              <a:cs typeface="Georgia"/>
            </a:endParaRPr>
          </a:p>
          <a:p>
            <a:pPr>
              <a:lnSpc>
                <a:spcPts val="2279"/>
              </a:lnSpc>
              <a:spcBef>
                <a:spcPts val="58"/>
              </a:spcBef>
            </a:pPr>
            <a:r>
              <a:rPr lang="en-IN" sz="2000" b="1" dirty="0" smtClean="0">
                <a:solidFill>
                  <a:srgbClr val="000000"/>
                </a:solidFill>
                <a:latin typeface="Georgia"/>
                <a:cs typeface="Georgia"/>
              </a:rPr>
              <a:t>          B</a:t>
            </a:r>
            <a:r>
              <a:rPr lang="en-IN" sz="20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2000" b="1" dirty="0">
                <a:solidFill>
                  <a:srgbClr val="000000"/>
                </a:solidFill>
                <a:latin typeface="Times New Roman"/>
                <a:cs typeface="Times New Roman"/>
              </a:rPr>
              <a:t>→ </a:t>
            </a:r>
            <a:r>
              <a:rPr lang="en-IN" sz="2000" b="1" dirty="0">
                <a:solidFill>
                  <a:srgbClr val="000000"/>
                </a:solidFill>
                <a:latin typeface="Georgia"/>
                <a:cs typeface="Georgia"/>
              </a:rPr>
              <a:t>b, D</a:t>
            </a:r>
            <a:r>
              <a:rPr lang="en-IN" sz="2000" b="1" dirty="0">
                <a:solidFill>
                  <a:srgbClr val="000000"/>
                </a:solidFill>
                <a:latin typeface="Times New Roman"/>
                <a:cs typeface="Times New Roman"/>
              </a:rPr>
              <a:t> → </a:t>
            </a:r>
            <a:r>
              <a:rPr lang="en-IN" sz="2000" b="1" dirty="0" smtClean="0">
                <a:solidFill>
                  <a:srgbClr val="000000"/>
                </a:solidFill>
                <a:latin typeface="Georgia"/>
                <a:cs typeface="Georgia"/>
              </a:rPr>
              <a:t>d</a:t>
            </a:r>
          </a:p>
          <a:p>
            <a:pPr>
              <a:lnSpc>
                <a:spcPts val="2279"/>
              </a:lnSpc>
              <a:spcBef>
                <a:spcPts val="58"/>
              </a:spcBef>
            </a:pPr>
            <a:endParaRPr lang="en-IN" sz="2000" b="1" dirty="0">
              <a:solidFill>
                <a:srgbClr val="000000"/>
              </a:solidFill>
              <a:latin typeface="Georgia"/>
              <a:cs typeface="Georgia"/>
            </a:endParaRPr>
          </a:p>
          <a:p>
            <a:r>
              <a:rPr lang="en-US" dirty="0"/>
              <a:t>S</a:t>
            </a:r>
            <a:r>
              <a:rPr lang="en-US" dirty="0" smtClean="0"/>
              <a:t> </a:t>
            </a:r>
            <a:r>
              <a:rPr lang="en-IN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lang="en-US" dirty="0" smtClean="0"/>
              <a:t> </a:t>
            </a:r>
            <a:r>
              <a:rPr lang="en-US" i="1" dirty="0" err="1"/>
              <a:t>aAD</a:t>
            </a:r>
            <a:r>
              <a:rPr lang="en-US" i="1" dirty="0"/>
              <a:t> </a:t>
            </a:r>
            <a:r>
              <a:rPr lang="en-US" dirty="0"/>
              <a:t>gives rise to </a:t>
            </a:r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IN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IN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CaAD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and </a:t>
            </a:r>
            <a:r>
              <a:rPr lang="en-US" i="1" dirty="0" smtClean="0">
                <a:solidFill>
                  <a:srgbClr val="FF0000"/>
                </a:solidFill>
              </a:rPr>
              <a:t>Ca</a:t>
            </a:r>
            <a:r>
              <a:rPr lang="en-IN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IN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FF0000"/>
                </a:solidFill>
              </a:rPr>
              <a:t>a</a:t>
            </a:r>
            <a:r>
              <a:rPr lang="en-US" i="1" dirty="0"/>
              <a:t>.</a:t>
            </a:r>
          </a:p>
          <a:p>
            <a:r>
              <a:rPr lang="en-US" i="1" dirty="0"/>
              <a:t>A </a:t>
            </a:r>
            <a:r>
              <a:rPr lang="en-IN" b="1" dirty="0">
                <a:solidFill>
                  <a:srgbClr val="000000"/>
                </a:solidFill>
                <a:latin typeface="Times New Roman"/>
                <a:cs typeface="Times New Roman"/>
              </a:rPr>
              <a:t>→ </a:t>
            </a:r>
            <a:r>
              <a:rPr lang="en-US" i="1" dirty="0" err="1" smtClean="0"/>
              <a:t>aB</a:t>
            </a:r>
            <a:r>
              <a:rPr lang="en-US" i="1" dirty="0" smtClean="0"/>
              <a:t> </a:t>
            </a:r>
            <a:r>
              <a:rPr lang="en-US" dirty="0"/>
              <a:t>gives rise to </a:t>
            </a:r>
            <a:r>
              <a:rPr lang="en-US" i="1" dirty="0">
                <a:solidFill>
                  <a:srgbClr val="FF0000"/>
                </a:solidFill>
              </a:rPr>
              <a:t>A </a:t>
            </a:r>
            <a:r>
              <a:rPr lang="en-IN" b="1" dirty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CaB</a:t>
            </a:r>
            <a:r>
              <a:rPr lang="en-US" i="1" dirty="0">
                <a:solidFill>
                  <a:srgbClr val="FF0000"/>
                </a:solidFill>
              </a:rPr>
              <a:t>.</a:t>
            </a:r>
          </a:p>
          <a:p>
            <a:r>
              <a:rPr lang="en-US" i="1" dirty="0"/>
              <a:t>A </a:t>
            </a:r>
            <a:r>
              <a:rPr lang="en-IN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lang="en-US" i="1" dirty="0" err="1" smtClean="0"/>
              <a:t>bAB</a:t>
            </a:r>
            <a:r>
              <a:rPr lang="en-US" i="1" dirty="0" smtClean="0"/>
              <a:t> </a:t>
            </a:r>
            <a:r>
              <a:rPr lang="en-US" dirty="0"/>
              <a:t>gives rise to </a:t>
            </a:r>
            <a:r>
              <a:rPr lang="en-US" i="1" dirty="0">
                <a:solidFill>
                  <a:srgbClr val="FF0000"/>
                </a:solidFill>
              </a:rPr>
              <a:t>A </a:t>
            </a:r>
            <a:r>
              <a:rPr lang="en-IN" b="1" dirty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CbAB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and </a:t>
            </a:r>
            <a:r>
              <a:rPr lang="en-US" i="1" dirty="0" err="1" smtClean="0">
                <a:solidFill>
                  <a:srgbClr val="FF0000"/>
                </a:solidFill>
              </a:rPr>
              <a:t>Cb</a:t>
            </a:r>
            <a:r>
              <a:rPr lang="en-IN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IN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FF0000"/>
                </a:solidFill>
              </a:rPr>
              <a:t>b</a:t>
            </a:r>
            <a:r>
              <a:rPr lang="en-US" i="1" dirty="0" smtClean="0"/>
              <a:t>.</a:t>
            </a:r>
          </a:p>
          <a:p>
            <a:r>
              <a:rPr lang="pl-PL" dirty="0" smtClean="0"/>
              <a:t>V</a:t>
            </a:r>
            <a:r>
              <a:rPr lang="en-IN" dirty="0" smtClean="0"/>
              <a:t>’</a:t>
            </a:r>
            <a:r>
              <a:rPr lang="pl-PL" dirty="0" smtClean="0"/>
              <a:t> </a:t>
            </a:r>
            <a:r>
              <a:rPr lang="pl-PL" dirty="0"/>
              <a:t>= </a:t>
            </a:r>
            <a:r>
              <a:rPr lang="pl-PL" dirty="0" smtClean="0"/>
              <a:t>{</a:t>
            </a:r>
            <a:r>
              <a:rPr lang="en-IN" dirty="0" smtClean="0"/>
              <a:t>S,</a:t>
            </a:r>
            <a:r>
              <a:rPr lang="pl-PL" dirty="0" smtClean="0"/>
              <a:t> </a:t>
            </a:r>
            <a:r>
              <a:rPr lang="pl-PL" i="1" dirty="0" smtClean="0"/>
              <a:t>A</a:t>
            </a:r>
            <a:r>
              <a:rPr lang="en-IN" i="1" dirty="0" smtClean="0"/>
              <a:t>,</a:t>
            </a:r>
            <a:r>
              <a:rPr lang="pl-PL" i="1" dirty="0" smtClean="0"/>
              <a:t> B</a:t>
            </a:r>
            <a:r>
              <a:rPr lang="en-IN" i="1" dirty="0" smtClean="0"/>
              <a:t>,</a:t>
            </a:r>
            <a:r>
              <a:rPr lang="pl-PL" i="1" dirty="0" smtClean="0"/>
              <a:t> </a:t>
            </a:r>
            <a:r>
              <a:rPr lang="pl-PL" dirty="0" smtClean="0"/>
              <a:t>D</a:t>
            </a:r>
            <a:r>
              <a:rPr lang="en-IN" dirty="0" smtClean="0"/>
              <a:t>,</a:t>
            </a:r>
            <a:r>
              <a:rPr lang="pl-PL" dirty="0" smtClean="0"/>
              <a:t> </a:t>
            </a:r>
            <a:r>
              <a:rPr lang="pl-PL" i="1" dirty="0" smtClean="0"/>
              <a:t>C</a:t>
            </a:r>
            <a:r>
              <a:rPr lang="en-IN" i="1" dirty="0" smtClean="0"/>
              <a:t>a, </a:t>
            </a:r>
            <a:r>
              <a:rPr lang="pl-PL" i="1" dirty="0" smtClean="0"/>
              <a:t>C</a:t>
            </a:r>
            <a:r>
              <a:rPr lang="en-IN" i="1" dirty="0" smtClean="0"/>
              <a:t>b</a:t>
            </a:r>
            <a:r>
              <a:rPr lang="pl-PL" i="1" dirty="0" smtClean="0"/>
              <a:t> </a:t>
            </a:r>
            <a:r>
              <a:rPr lang="pl-PL" i="1" dirty="0"/>
              <a:t>}.</a:t>
            </a:r>
            <a:endParaRPr lang="en-IN" sz="2000" b="1" dirty="0">
              <a:solidFill>
                <a:srgbClr val="000000"/>
              </a:solidFill>
              <a:latin typeface="Georgia"/>
              <a:cs typeface="Georgia"/>
            </a:endParaRPr>
          </a:p>
          <a:p>
            <a:pPr marL="0" marR="0">
              <a:lnSpc>
                <a:spcPts val="2279"/>
              </a:lnSpc>
              <a:spcBef>
                <a:spcPts val="58"/>
              </a:spcBef>
              <a:spcAft>
                <a:spcPts val="0"/>
              </a:spcAft>
            </a:pPr>
            <a:endParaRPr sz="2000" dirty="0">
              <a:solidFill>
                <a:srgbClr val="000000"/>
              </a:solidFill>
              <a:latin typeface="Georgia"/>
              <a:cs typeface="Georgia"/>
            </a:endParaRPr>
          </a:p>
          <a:p>
            <a:pPr marL="0" marR="0">
              <a:lnSpc>
                <a:spcPts val="2726"/>
              </a:lnSpc>
              <a:spcBef>
                <a:spcPts val="60"/>
              </a:spcBef>
              <a:spcAft>
                <a:spcPts val="0"/>
              </a:spcAft>
            </a:pPr>
            <a:endParaRPr sz="2400" b="1" dirty="0">
              <a:solidFill>
                <a:srgbClr val="000000"/>
              </a:solidFill>
              <a:latin typeface="Georgia"/>
              <a:cs typeface="Georgi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99992" y="1347614"/>
            <a:ext cx="4759381" cy="31393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/>
              <a:t>P1 </a:t>
            </a:r>
            <a:r>
              <a:rPr lang="en-US" dirty="0"/>
              <a:t>consists of S</a:t>
            </a:r>
            <a:r>
              <a:rPr lang="en-IN" b="1" dirty="0">
                <a:solidFill>
                  <a:srgbClr val="000000"/>
                </a:solidFill>
                <a:latin typeface="Times New Roman"/>
                <a:cs typeface="Times New Roman"/>
              </a:rPr>
              <a:t> →</a:t>
            </a:r>
            <a:r>
              <a:rPr lang="en-US" dirty="0"/>
              <a:t> </a:t>
            </a:r>
            <a:r>
              <a:rPr lang="en-US" i="1" dirty="0" err="1"/>
              <a:t>CaAD</a:t>
            </a:r>
            <a:r>
              <a:rPr lang="en-US" i="1" dirty="0"/>
              <a:t> </a:t>
            </a:r>
            <a:r>
              <a:rPr lang="en-US" i="1" dirty="0" smtClean="0"/>
              <a:t>, </a:t>
            </a:r>
            <a:r>
              <a:rPr lang="en-US" i="1" dirty="0"/>
              <a:t>A </a:t>
            </a:r>
            <a:r>
              <a:rPr lang="en-IN" b="1" dirty="0">
                <a:solidFill>
                  <a:srgbClr val="000000"/>
                </a:solidFill>
                <a:latin typeface="Times New Roman"/>
                <a:cs typeface="Times New Roman"/>
              </a:rPr>
              <a:t>→ </a:t>
            </a:r>
            <a:r>
              <a:rPr lang="en-US" i="1" dirty="0" err="1" smtClean="0"/>
              <a:t>CaB</a:t>
            </a:r>
            <a:r>
              <a:rPr lang="en-US" i="1" dirty="0" smtClean="0"/>
              <a:t> </a:t>
            </a:r>
            <a:r>
              <a:rPr lang="en-US" dirty="0" smtClean="0"/>
              <a:t>I </a:t>
            </a:r>
            <a:r>
              <a:rPr lang="en-US" i="1" dirty="0" err="1" smtClean="0"/>
              <a:t>CbAB</a:t>
            </a:r>
            <a:r>
              <a:rPr lang="en-US" i="1" dirty="0"/>
              <a:t>, </a:t>
            </a:r>
            <a:endParaRPr lang="en-US" i="1" dirty="0" smtClean="0"/>
          </a:p>
          <a:p>
            <a:r>
              <a:rPr lang="en-US" i="1" dirty="0" smtClean="0"/>
              <a:t>B </a:t>
            </a:r>
            <a:r>
              <a:rPr lang="en-IN" b="1" dirty="0">
                <a:solidFill>
                  <a:srgbClr val="000000"/>
                </a:solidFill>
                <a:latin typeface="Times New Roman"/>
                <a:cs typeface="Times New Roman"/>
              </a:rPr>
              <a:t>→ </a:t>
            </a:r>
            <a:r>
              <a:rPr lang="en-US" i="1" dirty="0" smtClean="0"/>
              <a:t>b,  </a:t>
            </a:r>
            <a:r>
              <a:rPr lang="en-US" dirty="0"/>
              <a:t>D </a:t>
            </a:r>
            <a:r>
              <a:rPr lang="en-IN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lang="en-US" dirty="0" smtClean="0"/>
              <a:t> </a:t>
            </a:r>
            <a:r>
              <a:rPr lang="en-US" i="1" dirty="0"/>
              <a:t>d, </a:t>
            </a:r>
            <a:r>
              <a:rPr lang="en-US" i="1" dirty="0" smtClean="0"/>
              <a:t>Ca </a:t>
            </a:r>
            <a:r>
              <a:rPr lang="en-IN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lang="en-US" dirty="0" smtClean="0"/>
              <a:t> </a:t>
            </a:r>
            <a:r>
              <a:rPr lang="en-US" i="1" dirty="0" smtClean="0"/>
              <a:t>a, </a:t>
            </a:r>
            <a:r>
              <a:rPr lang="en-IN" dirty="0" err="1" smtClean="0"/>
              <a:t>Cb</a:t>
            </a:r>
            <a:r>
              <a:rPr lang="en-IN" b="1" dirty="0">
                <a:solidFill>
                  <a:srgbClr val="000000"/>
                </a:solidFill>
                <a:latin typeface="Times New Roman"/>
                <a:cs typeface="Times New Roman"/>
              </a:rPr>
              <a:t> →</a:t>
            </a:r>
            <a:r>
              <a:rPr lang="en-IN" dirty="0" smtClean="0"/>
              <a:t>  </a:t>
            </a:r>
            <a:r>
              <a:rPr lang="en-IN" i="1" dirty="0"/>
              <a:t>b.</a:t>
            </a:r>
          </a:p>
          <a:p>
            <a:r>
              <a:rPr lang="en-US" i="1" dirty="0">
                <a:solidFill>
                  <a:srgbClr val="FF0000"/>
                </a:solidFill>
              </a:rPr>
              <a:t>A </a:t>
            </a:r>
            <a:r>
              <a:rPr lang="en-IN" b="1" dirty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CaB</a:t>
            </a:r>
            <a:r>
              <a:rPr lang="en-US" i="1" dirty="0" smtClean="0">
                <a:solidFill>
                  <a:srgbClr val="FF0000"/>
                </a:solidFill>
              </a:rPr>
              <a:t>,  </a:t>
            </a:r>
            <a:r>
              <a:rPr lang="en-US" i="1" dirty="0">
                <a:solidFill>
                  <a:srgbClr val="FF0000"/>
                </a:solidFill>
              </a:rPr>
              <a:t>B </a:t>
            </a:r>
            <a:r>
              <a:rPr lang="en-IN" b="1" dirty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FF0000"/>
                </a:solidFill>
              </a:rPr>
              <a:t>b, </a:t>
            </a:r>
            <a:r>
              <a:rPr lang="en-US" dirty="0">
                <a:solidFill>
                  <a:srgbClr val="FF0000"/>
                </a:solidFill>
              </a:rPr>
              <a:t>D </a:t>
            </a:r>
            <a:r>
              <a:rPr lang="en-IN" b="1" dirty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FF0000"/>
                </a:solidFill>
              </a:rPr>
              <a:t>d, </a:t>
            </a:r>
            <a:r>
              <a:rPr lang="en-US" i="1" dirty="0" smtClean="0">
                <a:solidFill>
                  <a:srgbClr val="FF0000"/>
                </a:solidFill>
              </a:rPr>
              <a:t>Ca </a:t>
            </a:r>
            <a:r>
              <a:rPr lang="en-IN" b="1" dirty="0">
                <a:solidFill>
                  <a:srgbClr val="FF0000"/>
                </a:solidFill>
                <a:latin typeface="Times New Roman"/>
                <a:cs typeface="Times New Roman"/>
              </a:rPr>
              <a:t>→ </a:t>
            </a:r>
            <a:r>
              <a:rPr lang="en-US" i="1" dirty="0" smtClean="0">
                <a:solidFill>
                  <a:srgbClr val="FF0000"/>
                </a:solidFill>
              </a:rPr>
              <a:t>a</a:t>
            </a:r>
            <a:r>
              <a:rPr lang="en-US" i="1" dirty="0">
                <a:solidFill>
                  <a:srgbClr val="FF0000"/>
                </a:solidFill>
              </a:rPr>
              <a:t>, </a:t>
            </a:r>
            <a:r>
              <a:rPr lang="en-US" i="1" dirty="0" err="1" smtClean="0">
                <a:solidFill>
                  <a:srgbClr val="FF0000"/>
                </a:solidFill>
              </a:rPr>
              <a:t>Cb</a:t>
            </a:r>
            <a:r>
              <a:rPr lang="en-IN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IN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US" i="1" dirty="0" smtClean="0">
                <a:solidFill>
                  <a:srgbClr val="FF0000"/>
                </a:solidFill>
              </a:rPr>
              <a:t>b </a:t>
            </a:r>
            <a:r>
              <a:rPr lang="en-US" dirty="0">
                <a:solidFill>
                  <a:srgbClr val="FF0000"/>
                </a:solidFill>
              </a:rPr>
              <a:t>are added to </a:t>
            </a:r>
            <a:r>
              <a:rPr lang="en-US" i="1" dirty="0">
                <a:solidFill>
                  <a:srgbClr val="FF0000"/>
                </a:solidFill>
              </a:rPr>
              <a:t>P2</a:t>
            </a:r>
          </a:p>
          <a:p>
            <a:r>
              <a:rPr lang="en-US" dirty="0" smtClean="0"/>
              <a:t>S</a:t>
            </a:r>
            <a:r>
              <a:rPr lang="en-IN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lang="en-US" i="1" dirty="0" err="1" smtClean="0"/>
              <a:t>CaAD</a:t>
            </a:r>
            <a:r>
              <a:rPr lang="en-US" i="1" dirty="0" smtClean="0"/>
              <a:t> </a:t>
            </a:r>
            <a:r>
              <a:rPr lang="en-US" dirty="0"/>
              <a:t>is replaced by </a:t>
            </a:r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IN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IN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CaC1 </a:t>
            </a:r>
            <a:r>
              <a:rPr lang="en-US" dirty="0">
                <a:solidFill>
                  <a:srgbClr val="FF0000"/>
                </a:solidFill>
              </a:rPr>
              <a:t>and </a:t>
            </a:r>
            <a:r>
              <a:rPr lang="en-US" dirty="0" smtClean="0">
                <a:solidFill>
                  <a:srgbClr val="FF0000"/>
                </a:solidFill>
              </a:rPr>
              <a:t>C1</a:t>
            </a:r>
            <a:r>
              <a:rPr lang="en-IN" b="1" dirty="0">
                <a:solidFill>
                  <a:srgbClr val="FF0000"/>
                </a:solidFill>
                <a:latin typeface="Times New Roman"/>
                <a:cs typeface="Times New Roman"/>
              </a:rPr>
              <a:t> →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FF0000"/>
                </a:solidFill>
              </a:rPr>
              <a:t>AD</a:t>
            </a:r>
            <a:r>
              <a:rPr lang="en-US" i="1" dirty="0"/>
              <a:t>.</a:t>
            </a:r>
          </a:p>
          <a:p>
            <a:r>
              <a:rPr lang="en-US" i="1" dirty="0" smtClean="0"/>
              <a:t>A</a:t>
            </a:r>
            <a:r>
              <a:rPr lang="en-IN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lang="en-US" i="1" dirty="0" err="1" smtClean="0"/>
              <a:t>CbAB</a:t>
            </a:r>
            <a:r>
              <a:rPr lang="en-US" i="1" dirty="0" smtClean="0"/>
              <a:t> </a:t>
            </a:r>
            <a:r>
              <a:rPr lang="en-US" dirty="0"/>
              <a:t>is replaced by </a:t>
            </a:r>
            <a:r>
              <a:rPr lang="en-US" i="1" dirty="0">
                <a:solidFill>
                  <a:srgbClr val="FF0000"/>
                </a:solidFill>
              </a:rPr>
              <a:t>A </a:t>
            </a:r>
            <a:r>
              <a:rPr lang="en-IN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CbC2 </a:t>
            </a:r>
            <a:r>
              <a:rPr lang="en-US" dirty="0">
                <a:solidFill>
                  <a:srgbClr val="FF0000"/>
                </a:solidFill>
              </a:rPr>
              <a:t>and </a:t>
            </a:r>
            <a:r>
              <a:rPr lang="en-US" dirty="0" smtClean="0">
                <a:solidFill>
                  <a:srgbClr val="FF0000"/>
                </a:solidFill>
              </a:rPr>
              <a:t>C2</a:t>
            </a:r>
            <a:r>
              <a:rPr lang="en-IN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IN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US" i="1" dirty="0" smtClean="0">
                <a:solidFill>
                  <a:srgbClr val="FF0000"/>
                </a:solidFill>
              </a:rPr>
              <a:t>AB</a:t>
            </a:r>
            <a:r>
              <a:rPr lang="en-US" i="1" dirty="0"/>
              <a:t>.</a:t>
            </a:r>
          </a:p>
          <a:p>
            <a:r>
              <a:rPr lang="en-IN" dirty="0"/>
              <a:t>Let</a:t>
            </a:r>
          </a:p>
          <a:p>
            <a:r>
              <a:rPr lang="en-IN" dirty="0"/>
              <a:t>G2 = </a:t>
            </a:r>
            <a:r>
              <a:rPr lang="en-IN" dirty="0" smtClean="0"/>
              <a:t>({S,</a:t>
            </a:r>
            <a:r>
              <a:rPr lang="en-IN" i="1" dirty="0" smtClean="0"/>
              <a:t>A</a:t>
            </a:r>
            <a:r>
              <a:rPr lang="en-IN" i="1" dirty="0"/>
              <a:t>,</a:t>
            </a:r>
            <a:r>
              <a:rPr lang="en-IN" i="1" dirty="0" smtClean="0"/>
              <a:t> </a:t>
            </a:r>
            <a:r>
              <a:rPr lang="en-IN" i="1" dirty="0"/>
              <a:t>B, </a:t>
            </a:r>
            <a:r>
              <a:rPr lang="en-IN" dirty="0" smtClean="0"/>
              <a:t>D, </a:t>
            </a:r>
            <a:r>
              <a:rPr lang="en-IN" i="1" dirty="0" smtClean="0"/>
              <a:t>Ca Cb,</a:t>
            </a:r>
            <a:r>
              <a:rPr lang="en-IN" dirty="0" smtClean="0"/>
              <a:t>Cl,C2} </a:t>
            </a:r>
            <a:r>
              <a:rPr lang="en-IN" i="1" dirty="0"/>
              <a:t>{</a:t>
            </a:r>
            <a:r>
              <a:rPr lang="en-IN" i="1" dirty="0" smtClean="0"/>
              <a:t>a, </a:t>
            </a:r>
            <a:r>
              <a:rPr lang="en-IN" i="1" dirty="0"/>
              <a:t>b, d}, </a:t>
            </a:r>
            <a:r>
              <a:rPr lang="en-IN" i="1" dirty="0" smtClean="0"/>
              <a:t>P2, S)</a:t>
            </a:r>
            <a:endParaRPr lang="en-IN" i="1" dirty="0"/>
          </a:p>
          <a:p>
            <a:r>
              <a:rPr lang="en-US" dirty="0"/>
              <a:t>where </a:t>
            </a:r>
            <a:r>
              <a:rPr lang="en-US" i="1" dirty="0"/>
              <a:t>P2 </a:t>
            </a:r>
            <a:r>
              <a:rPr lang="en-US" dirty="0"/>
              <a:t>consists of </a:t>
            </a:r>
            <a:r>
              <a:rPr lang="en-US" dirty="0">
                <a:solidFill>
                  <a:srgbClr val="7030A0"/>
                </a:solidFill>
              </a:rPr>
              <a:t>S</a:t>
            </a:r>
            <a:r>
              <a:rPr lang="en-IN" b="1" dirty="0">
                <a:solidFill>
                  <a:srgbClr val="7030A0"/>
                </a:solidFill>
                <a:latin typeface="Times New Roman"/>
                <a:cs typeface="Times New Roman"/>
              </a:rPr>
              <a:t> →</a:t>
            </a:r>
            <a:r>
              <a:rPr lang="en-US" dirty="0" smtClean="0">
                <a:solidFill>
                  <a:srgbClr val="7030A0"/>
                </a:solidFill>
              </a:rPr>
              <a:t>CaC1, </a:t>
            </a:r>
            <a:r>
              <a:rPr lang="en-US" i="1" dirty="0" smtClean="0">
                <a:solidFill>
                  <a:srgbClr val="7030A0"/>
                </a:solidFill>
              </a:rPr>
              <a:t>A</a:t>
            </a:r>
            <a:r>
              <a:rPr lang="en-IN" b="1" dirty="0" smtClean="0">
                <a:solidFill>
                  <a:srgbClr val="7030A0"/>
                </a:solidFill>
                <a:latin typeface="Times New Roman"/>
                <a:cs typeface="Times New Roman"/>
              </a:rPr>
              <a:t>→</a:t>
            </a:r>
            <a:r>
              <a:rPr lang="en-US" dirty="0" smtClean="0">
                <a:solidFill>
                  <a:srgbClr val="7030A0"/>
                </a:solidFill>
              </a:rPr>
              <a:t>CaB|CbC2, 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C1</a:t>
            </a:r>
            <a:r>
              <a:rPr lang="en-IN" b="1" dirty="0" smtClean="0">
                <a:solidFill>
                  <a:srgbClr val="7030A0"/>
                </a:solidFill>
                <a:latin typeface="Times New Roman"/>
                <a:cs typeface="Times New Roman"/>
              </a:rPr>
              <a:t> →</a:t>
            </a:r>
            <a:r>
              <a:rPr lang="en-US" i="1" dirty="0" smtClean="0">
                <a:solidFill>
                  <a:srgbClr val="7030A0"/>
                </a:solidFill>
              </a:rPr>
              <a:t>AD,    </a:t>
            </a:r>
            <a:r>
              <a:rPr lang="en-US" dirty="0" smtClean="0">
                <a:solidFill>
                  <a:srgbClr val="7030A0"/>
                </a:solidFill>
              </a:rPr>
              <a:t>C2</a:t>
            </a:r>
            <a:r>
              <a:rPr lang="en-IN" b="1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lang="en-IN" b="1" dirty="0" smtClean="0">
                <a:solidFill>
                  <a:srgbClr val="7030A0"/>
                </a:solidFill>
                <a:latin typeface="Times New Roman"/>
                <a:cs typeface="Times New Roman"/>
              </a:rPr>
              <a:t>→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i="1" dirty="0" smtClean="0">
                <a:solidFill>
                  <a:srgbClr val="7030A0"/>
                </a:solidFill>
              </a:rPr>
              <a:t>AB, B</a:t>
            </a:r>
            <a:r>
              <a:rPr lang="en-IN" b="1" dirty="0">
                <a:solidFill>
                  <a:srgbClr val="7030A0"/>
                </a:solidFill>
                <a:latin typeface="Times New Roman"/>
                <a:cs typeface="Times New Roman"/>
              </a:rPr>
              <a:t> →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b, </a:t>
            </a:r>
            <a:r>
              <a:rPr lang="en-US" dirty="0" smtClean="0">
                <a:solidFill>
                  <a:srgbClr val="7030A0"/>
                </a:solidFill>
              </a:rPr>
              <a:t>D</a:t>
            </a:r>
            <a:r>
              <a:rPr lang="en-IN" b="1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lang="en-IN" b="1" dirty="0" smtClean="0">
                <a:solidFill>
                  <a:srgbClr val="7030A0"/>
                </a:solidFill>
                <a:latin typeface="Times New Roman"/>
                <a:cs typeface="Times New Roman"/>
              </a:rPr>
              <a:t>→</a:t>
            </a:r>
            <a:r>
              <a:rPr lang="en-IN" dirty="0" smtClean="0">
                <a:solidFill>
                  <a:srgbClr val="7030A0"/>
                </a:solidFill>
                <a:latin typeface="Times New Roman"/>
                <a:cs typeface="Times New Roman"/>
              </a:rPr>
              <a:t>d,</a:t>
            </a:r>
            <a:r>
              <a:rPr lang="en-IN" b="1" dirty="0" smtClean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lang="en-US" i="1" dirty="0" smtClean="0">
                <a:solidFill>
                  <a:srgbClr val="7030A0"/>
                </a:solidFill>
              </a:rPr>
              <a:t> Ca</a:t>
            </a:r>
            <a:r>
              <a:rPr lang="en-IN" b="1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lang="en-IN" b="1" dirty="0" smtClean="0">
                <a:solidFill>
                  <a:srgbClr val="7030A0"/>
                </a:solidFill>
                <a:latin typeface="Times New Roman"/>
                <a:cs typeface="Times New Roman"/>
              </a:rPr>
              <a:t>→</a:t>
            </a:r>
            <a:r>
              <a:rPr lang="en-US" i="1" dirty="0" smtClean="0">
                <a:solidFill>
                  <a:srgbClr val="7030A0"/>
                </a:solidFill>
              </a:rPr>
              <a:t>a</a:t>
            </a:r>
            <a:r>
              <a:rPr lang="en-US" i="1" dirty="0">
                <a:solidFill>
                  <a:srgbClr val="7030A0"/>
                </a:solidFill>
              </a:rPr>
              <a:t>. </a:t>
            </a:r>
            <a:endParaRPr lang="en-US" i="1" dirty="0" smtClean="0">
              <a:solidFill>
                <a:srgbClr val="7030A0"/>
              </a:solidFill>
            </a:endParaRPr>
          </a:p>
          <a:p>
            <a:r>
              <a:rPr lang="en-US" i="1" dirty="0" err="1" smtClean="0">
                <a:solidFill>
                  <a:srgbClr val="7030A0"/>
                </a:solidFill>
              </a:rPr>
              <a:t>Cb</a:t>
            </a:r>
            <a:r>
              <a:rPr lang="en-IN" b="1" dirty="0" smtClean="0">
                <a:solidFill>
                  <a:srgbClr val="7030A0"/>
                </a:solidFill>
                <a:latin typeface="Times New Roman"/>
                <a:cs typeface="Times New Roman"/>
              </a:rPr>
              <a:t> →</a:t>
            </a:r>
            <a:r>
              <a:rPr lang="en-US" i="1" dirty="0" smtClean="0">
                <a:solidFill>
                  <a:srgbClr val="7030A0"/>
                </a:solidFill>
              </a:rPr>
              <a:t>b</a:t>
            </a:r>
            <a:r>
              <a:rPr lang="en-US" i="1" dirty="0"/>
              <a:t>. </a:t>
            </a:r>
            <a:r>
              <a:rPr lang="en-US" dirty="0"/>
              <a:t>G2 is in CNF and equivalent to G.</a:t>
            </a:r>
            <a:endParaRPr lang="en-IN" dirty="0"/>
          </a:p>
        </p:txBody>
      </p:sp>
      <p:sp>
        <p:nvSpPr>
          <p:cNvPr id="36" name="Rectangle 35"/>
          <p:cNvSpPr/>
          <p:nvPr/>
        </p:nvSpPr>
        <p:spPr>
          <a:xfrm>
            <a:off x="107504" y="2571750"/>
            <a:ext cx="4313627" cy="1512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CC3C-A0E9-43B7-BF93-17C4E5DF04C6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6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0967" y="320719"/>
            <a:ext cx="2745364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Formal</a:t>
            </a:r>
            <a:r>
              <a:rPr sz="2000" b="1" spc="-27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Definition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40401" y="613327"/>
            <a:ext cx="3399080" cy="975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All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productions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in</a:t>
            </a:r>
            <a:r>
              <a:rPr sz="2000" spc="190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are</a:t>
            </a:r>
            <a:r>
              <a:rPr sz="20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of</a:t>
            </a:r>
          </a:p>
          <a:p>
            <a:pPr marL="0" marR="0">
              <a:lnSpc>
                <a:spcPts val="2277"/>
              </a:lnSpc>
              <a:spcBef>
                <a:spcPts val="12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the</a:t>
            </a:r>
            <a:r>
              <a:rPr sz="2000" spc="-2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form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0967" y="632445"/>
            <a:ext cx="4865656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9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 smtClean="0">
                <a:solidFill>
                  <a:srgbClr val="339966"/>
                </a:solidFill>
                <a:latin typeface="Georgia"/>
                <a:cs typeface="Georgia"/>
              </a:rPr>
              <a:t>Grammar</a:t>
            </a:r>
            <a:endParaRPr sz="2800" b="1" dirty="0">
              <a:solidFill>
                <a:srgbClr val="339966"/>
              </a:solidFill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6591" y="1357393"/>
            <a:ext cx="2364766" cy="1541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60"/>
              </a:lnSpc>
              <a:spcBef>
                <a:spcPts val="0"/>
              </a:spcBef>
              <a:spcAft>
                <a:spcPts val="0"/>
              </a:spcAft>
            </a:pPr>
            <a:r>
              <a:rPr sz="4450" b="1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4450" b="1" spc="-1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50" spc="519" dirty="0">
                <a:solidFill>
                  <a:srgbClr val="000000"/>
                </a:solidFill>
                <a:latin typeface="LMQNTW+Symbol"/>
                <a:cs typeface="LMQNTW+Symbol"/>
              </a:rPr>
              <a:t>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04263" y="1383540"/>
            <a:ext cx="3459037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29"/>
              </a:lnSpc>
            </a:pPr>
            <a:r>
              <a:rPr sz="2400" b="1" dirty="0">
                <a:solidFill>
                  <a:srgbClr val="27868B"/>
                </a:solidFill>
                <a:latin typeface="Georgia"/>
                <a:cs typeface="Georgia"/>
              </a:rPr>
              <a:t>G</a:t>
            </a:r>
            <a:r>
              <a:rPr sz="2400" b="1" spc="-14" dirty="0">
                <a:solidFill>
                  <a:srgbClr val="27868B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27868B"/>
                </a:solidFill>
                <a:latin typeface="Georgia"/>
                <a:cs typeface="Georgia"/>
              </a:rPr>
              <a:t>= </a:t>
            </a:r>
            <a:r>
              <a:rPr sz="2400" b="1" dirty="0" smtClean="0">
                <a:solidFill>
                  <a:srgbClr val="27868B"/>
                </a:solidFill>
                <a:latin typeface="Georgia"/>
                <a:cs typeface="Georgia"/>
              </a:rPr>
              <a:t>(</a:t>
            </a:r>
            <a:r>
              <a:rPr lang="en-IN" sz="2400" b="1" dirty="0" smtClean="0">
                <a:solidFill>
                  <a:srgbClr val="27868B"/>
                </a:solidFill>
                <a:latin typeface="Georgia"/>
                <a:cs typeface="Georgia"/>
              </a:rPr>
              <a:t>V</a:t>
            </a:r>
            <a:r>
              <a:rPr lang="en-IN" baseline="-25000" dirty="0" smtClean="0">
                <a:solidFill>
                  <a:srgbClr val="00B050"/>
                </a:solidFill>
              </a:rPr>
              <a:t>N</a:t>
            </a:r>
            <a:r>
              <a:rPr lang="en-IN" baseline="-25000" dirty="0" smtClean="0"/>
              <a:t> </a:t>
            </a:r>
            <a:r>
              <a:rPr sz="2400" b="1" dirty="0" smtClean="0">
                <a:solidFill>
                  <a:srgbClr val="27868B"/>
                </a:solidFill>
                <a:latin typeface="Georgia"/>
                <a:cs typeface="Georgia"/>
              </a:rPr>
              <a:t>, </a:t>
            </a:r>
            <a:r>
              <a:rPr sz="2400" b="1" dirty="0">
                <a:solidFill>
                  <a:srgbClr val="27868B"/>
                </a:solidFill>
                <a:latin typeface="Georgia"/>
                <a:cs typeface="Georgia"/>
              </a:rPr>
              <a:t>Σ,</a:t>
            </a:r>
            <a:r>
              <a:rPr sz="2400" b="1" spc="15" dirty="0">
                <a:solidFill>
                  <a:srgbClr val="27868B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27868B"/>
                </a:solidFill>
                <a:latin typeface="Georgia"/>
                <a:cs typeface="Georgia"/>
              </a:rPr>
              <a:t>P, S)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2900" y="1981252"/>
            <a:ext cx="1563897" cy="1151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Georgia"/>
                <a:cs typeface="Georgia"/>
              </a:rPr>
              <a:t>Finite</a:t>
            </a:r>
            <a:r>
              <a:rPr sz="18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000000"/>
                </a:solidFill>
                <a:latin typeface="Georgia"/>
                <a:cs typeface="Georgia"/>
              </a:rPr>
              <a:t>Set</a:t>
            </a:r>
            <a:r>
              <a:rPr sz="18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000000"/>
                </a:solidFill>
                <a:latin typeface="Georgia"/>
                <a:cs typeface="Georgia"/>
              </a:rPr>
              <a:t>of</a:t>
            </a:r>
          </a:p>
          <a:p>
            <a:pPr marL="0" marR="0">
              <a:lnSpc>
                <a:spcPts val="2045"/>
              </a:lnSpc>
              <a:spcBef>
                <a:spcPts val="167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Georgia"/>
                <a:cs typeface="Georgia"/>
              </a:rPr>
              <a:t>Variables</a:t>
            </a:r>
            <a:r>
              <a:rPr sz="1800" spc="-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000000"/>
                </a:solidFill>
                <a:latin typeface="Georgia"/>
                <a:cs typeface="Georgia"/>
              </a:rPr>
              <a:t>/</a:t>
            </a:r>
          </a:p>
          <a:p>
            <a:pPr marL="0" marR="0">
              <a:lnSpc>
                <a:spcPts val="2045"/>
              </a:lnSpc>
              <a:spcBef>
                <a:spcPts val="164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Georgia"/>
                <a:cs typeface="Georgia"/>
              </a:rPr>
              <a:t>Non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84291" y="2774359"/>
            <a:ext cx="1324344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Variable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42900" y="2804593"/>
            <a:ext cx="1372315" cy="602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Georgia"/>
                <a:cs typeface="Georgia"/>
              </a:rPr>
              <a:t>Terminals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511930" y="3205913"/>
            <a:ext cx="1151371" cy="8769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Georgia"/>
                <a:cs typeface="Georgia"/>
              </a:rPr>
              <a:t>Start</a:t>
            </a:r>
          </a:p>
          <a:p>
            <a:pPr marL="0" marR="0">
              <a:lnSpc>
                <a:spcPts val="2045"/>
              </a:lnSpc>
              <a:spcBef>
                <a:spcPts val="164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Georgia"/>
                <a:cs typeface="Georgia"/>
              </a:rPr>
              <a:t>variable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824726" y="3350151"/>
            <a:ext cx="1875526" cy="1280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String</a:t>
            </a:r>
            <a:r>
              <a:rPr sz="2000" spc="-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of</a:t>
            </a:r>
          </a:p>
          <a:p>
            <a:pPr marL="0" marR="0">
              <a:lnSpc>
                <a:spcPts val="2277"/>
              </a:lnSpc>
              <a:spcBef>
                <a:spcPts val="12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variables</a:t>
            </a:r>
            <a:r>
              <a:rPr sz="20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and</a:t>
            </a:r>
          </a:p>
          <a:p>
            <a:pPr marL="0" marR="0">
              <a:lnSpc>
                <a:spcPts val="2277"/>
              </a:lnSpc>
              <a:spcBef>
                <a:spcPts val="1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terminals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03173" y="3493949"/>
            <a:ext cx="1563897" cy="1151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Georgia"/>
                <a:cs typeface="Georgia"/>
              </a:rPr>
              <a:t>Finite</a:t>
            </a:r>
            <a:r>
              <a:rPr sz="18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000000"/>
                </a:solidFill>
                <a:latin typeface="Georgia"/>
                <a:cs typeface="Georgia"/>
              </a:rPr>
              <a:t>Set</a:t>
            </a:r>
            <a:r>
              <a:rPr sz="18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000000"/>
                </a:solidFill>
                <a:latin typeface="Georgia"/>
                <a:cs typeface="Georgia"/>
              </a:rPr>
              <a:t>of</a:t>
            </a:r>
          </a:p>
          <a:p>
            <a:pPr marL="0" marR="0">
              <a:lnSpc>
                <a:spcPts val="2045"/>
              </a:lnSpc>
              <a:spcBef>
                <a:spcPts val="165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Georgia"/>
                <a:cs typeface="Georgia"/>
              </a:rPr>
              <a:t>terminal</a:t>
            </a:r>
          </a:p>
          <a:p>
            <a:pPr marL="0" marR="0">
              <a:lnSpc>
                <a:spcPts val="2047"/>
              </a:lnSpc>
              <a:spcBef>
                <a:spcPts val="164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Georgia"/>
                <a:cs typeface="Georgia"/>
              </a:rPr>
              <a:t>symbols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999488" y="4358413"/>
            <a:ext cx="2123266" cy="8769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Georgia"/>
                <a:cs typeface="Georgia"/>
              </a:rPr>
              <a:t>Set of</a:t>
            </a:r>
          </a:p>
          <a:p>
            <a:pPr marL="0" marR="0">
              <a:lnSpc>
                <a:spcPts val="2045"/>
              </a:lnSpc>
              <a:spcBef>
                <a:spcPts val="164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Georgia"/>
                <a:cs typeface="Georgia"/>
              </a:rPr>
              <a:t>Productions</a:t>
            </a:r>
            <a:r>
              <a:rPr sz="18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000000"/>
                </a:solidFill>
                <a:latin typeface="Georgia"/>
                <a:cs typeface="Georgia"/>
              </a:rPr>
              <a:t>rules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FA7C-253B-43CC-8CA2-86656BAB5FA0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1560" y="51470"/>
            <a:ext cx="8352928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Question: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Convert </a:t>
            </a:r>
            <a:r>
              <a:rPr lang="en-US" sz="2100" dirty="0">
                <a:solidFill>
                  <a:srgbClr val="000000"/>
                </a:solidFill>
                <a:latin typeface="Arial" panose="020B0604020202020204" pitchFamily="34" charset="0"/>
              </a:rPr>
              <a:t>the following CFG into CNF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Arial" panose="020B0604020202020204" pitchFamily="34" charset="0"/>
              </a:rPr>
              <a:t>S → ASA | </a:t>
            </a:r>
            <a:r>
              <a:rPr lang="en-US" sz="2100" dirty="0" err="1">
                <a:solidFill>
                  <a:srgbClr val="000000"/>
                </a:solidFill>
                <a:latin typeface="Arial" panose="020B0604020202020204" pitchFamily="34" charset="0"/>
              </a:rPr>
              <a:t>aB</a:t>
            </a:r>
            <a:r>
              <a:rPr lang="en-US" sz="21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 A </a:t>
            </a:r>
            <a:r>
              <a:rPr lang="en-US" sz="2100" dirty="0">
                <a:solidFill>
                  <a:srgbClr val="000000"/>
                </a:solidFill>
                <a:latin typeface="Arial" panose="020B0604020202020204" pitchFamily="34" charset="0"/>
              </a:rPr>
              <a:t>→ B | </a:t>
            </a:r>
            <a:r>
              <a:rPr lang="en-US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S | </a:t>
            </a:r>
            <a:r>
              <a:rPr lang="en-IN" sz="2400" dirty="0"/>
              <a:t>∈</a:t>
            </a:r>
            <a:r>
              <a:rPr lang="en-US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21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B </a:t>
            </a:r>
            <a:r>
              <a:rPr lang="en-US" sz="2100" dirty="0">
                <a:solidFill>
                  <a:srgbClr val="000000"/>
                </a:solidFill>
                <a:latin typeface="Arial" panose="020B0604020202020204" pitchFamily="34" charset="0"/>
              </a:rPr>
              <a:t>→ b | </a:t>
            </a:r>
            <a:r>
              <a:rPr lang="en-IN" sz="2400" dirty="0"/>
              <a:t>∈</a:t>
            </a:r>
            <a:endParaRPr lang="en-US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US" sz="2100" dirty="0" smtClean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Solution</a:t>
            </a:r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417978"/>
            <a:ext cx="84249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 smtClean="0"/>
              <a:t>(</a:t>
            </a:r>
            <a:r>
              <a:rPr lang="en-IN" b="1" dirty="0"/>
              <a:t>1)</a:t>
            </a:r>
            <a:r>
              <a:rPr lang="en-IN" dirty="0"/>
              <a:t> Since </a:t>
            </a:r>
            <a:r>
              <a:rPr lang="en-IN" b="1" dirty="0"/>
              <a:t>S</a:t>
            </a:r>
            <a:r>
              <a:rPr lang="en-IN" dirty="0"/>
              <a:t> appears in R.H.S, we add a new state </a:t>
            </a:r>
            <a:r>
              <a:rPr lang="en-IN" b="1" dirty="0"/>
              <a:t>S</a:t>
            </a:r>
            <a:r>
              <a:rPr lang="en-IN" b="1" baseline="-25000" dirty="0"/>
              <a:t>0</a:t>
            </a:r>
            <a:r>
              <a:rPr lang="en-IN" dirty="0"/>
              <a:t> and </a:t>
            </a:r>
            <a:r>
              <a:rPr lang="en-IN" b="1" dirty="0"/>
              <a:t>S</a:t>
            </a:r>
            <a:r>
              <a:rPr lang="en-IN" b="1" baseline="-25000" dirty="0"/>
              <a:t>0</a:t>
            </a:r>
            <a:r>
              <a:rPr lang="en-IN" b="1" dirty="0"/>
              <a:t>→S</a:t>
            </a:r>
            <a:r>
              <a:rPr lang="en-IN" dirty="0"/>
              <a:t> is added to the production set and it becomes  </a:t>
            </a:r>
            <a:r>
              <a:rPr lang="en-IN" dirty="0" smtClean="0"/>
              <a:t>       </a:t>
            </a:r>
            <a:r>
              <a:rPr lang="en-IN" b="1" dirty="0" smtClean="0"/>
              <a:t>S</a:t>
            </a:r>
            <a:r>
              <a:rPr lang="en-IN" b="1" baseline="-25000" dirty="0" smtClean="0"/>
              <a:t>0</a:t>
            </a:r>
            <a:r>
              <a:rPr lang="en-IN" b="1" dirty="0"/>
              <a:t>→S, S→ ASA | </a:t>
            </a:r>
            <a:r>
              <a:rPr lang="en-IN" b="1" dirty="0" err="1"/>
              <a:t>aB</a:t>
            </a:r>
            <a:r>
              <a:rPr lang="en-IN" b="1" dirty="0"/>
              <a:t>, A → B | S, B → b | ∈</a:t>
            </a:r>
          </a:p>
          <a:p>
            <a:pPr>
              <a:lnSpc>
                <a:spcPct val="150000"/>
              </a:lnSpc>
            </a:pPr>
            <a:r>
              <a:rPr lang="en-IN" b="1" dirty="0" smtClean="0"/>
              <a:t>(</a:t>
            </a:r>
            <a:r>
              <a:rPr lang="en-IN" b="1" dirty="0"/>
              <a:t>2)</a:t>
            </a:r>
            <a:r>
              <a:rPr lang="en-IN" dirty="0"/>
              <a:t> Now we will remove the null productions −</a:t>
            </a:r>
          </a:p>
          <a:p>
            <a:pPr>
              <a:lnSpc>
                <a:spcPct val="150000"/>
              </a:lnSpc>
            </a:pPr>
            <a:r>
              <a:rPr lang="en-IN" dirty="0"/>
              <a:t>B → ∈ and A → ∈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After </a:t>
            </a:r>
            <a:r>
              <a:rPr lang="en-IN" dirty="0"/>
              <a:t>removing B → </a:t>
            </a:r>
            <a:r>
              <a:rPr lang="el-GR" dirty="0"/>
              <a:t>ε, </a:t>
            </a:r>
            <a:r>
              <a:rPr lang="en-IN" dirty="0"/>
              <a:t>the production set becomes −</a:t>
            </a:r>
          </a:p>
          <a:p>
            <a:pPr>
              <a:lnSpc>
                <a:spcPct val="150000"/>
              </a:lnSpc>
            </a:pPr>
            <a:r>
              <a:rPr lang="en-IN" dirty="0"/>
              <a:t>S</a:t>
            </a:r>
            <a:r>
              <a:rPr lang="en-IN" baseline="-25000" dirty="0"/>
              <a:t>0</a:t>
            </a:r>
            <a:r>
              <a:rPr lang="en-IN" dirty="0"/>
              <a:t>→S, S→ ASA | </a:t>
            </a:r>
            <a:r>
              <a:rPr lang="en-IN" dirty="0" err="1"/>
              <a:t>aB</a:t>
            </a:r>
            <a:r>
              <a:rPr lang="en-IN" dirty="0"/>
              <a:t> | a, A → B | S | ∈, B → b</a:t>
            </a:r>
          </a:p>
          <a:p>
            <a:pPr>
              <a:lnSpc>
                <a:spcPct val="150000"/>
              </a:lnSpc>
            </a:pPr>
            <a:r>
              <a:rPr lang="en-IN" dirty="0"/>
              <a:t>After removing A → ∈, the production set becomes −</a:t>
            </a:r>
          </a:p>
          <a:p>
            <a:pPr>
              <a:lnSpc>
                <a:spcPct val="150000"/>
              </a:lnSpc>
            </a:pPr>
            <a:r>
              <a:rPr lang="en-IN" dirty="0"/>
              <a:t>S</a:t>
            </a:r>
            <a:r>
              <a:rPr lang="en-IN" baseline="-25000" dirty="0"/>
              <a:t>0</a:t>
            </a:r>
            <a:r>
              <a:rPr lang="en-IN" dirty="0"/>
              <a:t>→S, </a:t>
            </a:r>
            <a:r>
              <a:rPr lang="en-IN" dirty="0" smtClean="0"/>
              <a:t>     S</a:t>
            </a:r>
            <a:r>
              <a:rPr lang="en-IN" dirty="0"/>
              <a:t>→ ASA | </a:t>
            </a:r>
            <a:r>
              <a:rPr lang="en-IN" dirty="0" err="1"/>
              <a:t>aB</a:t>
            </a:r>
            <a:r>
              <a:rPr lang="en-IN" dirty="0"/>
              <a:t> | a | AS | SA | S</a:t>
            </a:r>
            <a:r>
              <a:rPr lang="en-IN" dirty="0" smtClean="0"/>
              <a:t>,    </a:t>
            </a:r>
            <a:r>
              <a:rPr lang="en-IN" dirty="0"/>
              <a:t>A → B | S, </a:t>
            </a:r>
            <a:r>
              <a:rPr lang="en-IN" dirty="0" smtClean="0"/>
              <a:t>   B </a:t>
            </a:r>
            <a:r>
              <a:rPr lang="en-IN" dirty="0"/>
              <a:t>→ b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D9F0270-6579-4560-B998-4584940CAAF6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205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1470"/>
            <a:ext cx="903649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b="1" dirty="0"/>
              <a:t>(3)</a:t>
            </a:r>
            <a:r>
              <a:rPr lang="en-IN" dirty="0"/>
              <a:t> Now we will remove the unit productions.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After removing S → S, the production set becomes −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S</a:t>
            </a:r>
            <a:r>
              <a:rPr lang="en-IN" baseline="-25000" dirty="0"/>
              <a:t>0</a:t>
            </a:r>
            <a:r>
              <a:rPr lang="en-IN" dirty="0"/>
              <a:t>→S, S→ ASA | </a:t>
            </a:r>
            <a:r>
              <a:rPr lang="en-IN" dirty="0" err="1"/>
              <a:t>aB</a:t>
            </a:r>
            <a:r>
              <a:rPr lang="en-IN" dirty="0"/>
              <a:t> | a | AS | SA, A → B | S, B → b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After removing S</a:t>
            </a:r>
            <a:r>
              <a:rPr lang="en-IN" baseline="-25000" dirty="0"/>
              <a:t>0</a:t>
            </a:r>
            <a:r>
              <a:rPr lang="en-IN" dirty="0"/>
              <a:t>→ S, the production set becomes −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S</a:t>
            </a:r>
            <a:r>
              <a:rPr lang="en-IN" baseline="-25000" dirty="0"/>
              <a:t>0</a:t>
            </a:r>
            <a:r>
              <a:rPr lang="en-IN" dirty="0"/>
              <a:t>→ ASA | </a:t>
            </a:r>
            <a:r>
              <a:rPr lang="en-IN" dirty="0" err="1"/>
              <a:t>aB</a:t>
            </a:r>
            <a:r>
              <a:rPr lang="en-IN" dirty="0"/>
              <a:t> | a | AS | SA, S→ ASA | </a:t>
            </a:r>
            <a:r>
              <a:rPr lang="en-IN" dirty="0" err="1"/>
              <a:t>aB</a:t>
            </a:r>
            <a:r>
              <a:rPr lang="en-IN" dirty="0"/>
              <a:t> | a | AS | SA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A → B | S, B → b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After removing A→ B, the production set becomes −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S</a:t>
            </a:r>
            <a:r>
              <a:rPr lang="en-IN" baseline="-25000" dirty="0"/>
              <a:t>0</a:t>
            </a:r>
            <a:r>
              <a:rPr lang="en-IN" dirty="0"/>
              <a:t> → ASA | </a:t>
            </a:r>
            <a:r>
              <a:rPr lang="en-IN" dirty="0" err="1"/>
              <a:t>aB</a:t>
            </a:r>
            <a:r>
              <a:rPr lang="en-IN" dirty="0"/>
              <a:t> | a | AS | SA, S→ ASA | </a:t>
            </a:r>
            <a:r>
              <a:rPr lang="en-IN" dirty="0" err="1"/>
              <a:t>aB</a:t>
            </a:r>
            <a:r>
              <a:rPr lang="en-IN" dirty="0"/>
              <a:t> | a | AS | SA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A → S | b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B → b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After removing A→ S, the production set becomes −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S</a:t>
            </a:r>
            <a:r>
              <a:rPr lang="en-IN" baseline="-25000" dirty="0"/>
              <a:t>0</a:t>
            </a:r>
            <a:r>
              <a:rPr lang="en-IN" dirty="0"/>
              <a:t> → ASA | </a:t>
            </a:r>
            <a:r>
              <a:rPr lang="en-IN" dirty="0" err="1"/>
              <a:t>aB</a:t>
            </a:r>
            <a:r>
              <a:rPr lang="en-IN" dirty="0"/>
              <a:t> | a | AS | SA, S→ ASA | </a:t>
            </a:r>
            <a:r>
              <a:rPr lang="en-IN" dirty="0" err="1"/>
              <a:t>aB</a:t>
            </a:r>
            <a:r>
              <a:rPr lang="en-IN" dirty="0"/>
              <a:t> | a | AS | </a:t>
            </a:r>
            <a:r>
              <a:rPr lang="en-IN" dirty="0" smtClean="0"/>
              <a:t>SA,      A </a:t>
            </a:r>
            <a:r>
              <a:rPr lang="en-IN" dirty="0"/>
              <a:t>→ b |ASA | </a:t>
            </a:r>
            <a:r>
              <a:rPr lang="en-IN" dirty="0" err="1"/>
              <a:t>aB</a:t>
            </a:r>
            <a:r>
              <a:rPr lang="en-IN" dirty="0"/>
              <a:t> | a | AS | SA, B → </a:t>
            </a:r>
            <a:r>
              <a:rPr lang="en-IN" dirty="0" smtClean="0"/>
              <a:t>b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F21134-0DE5-4A9F-BCC7-F733558A8767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356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20188"/>
            <a:ext cx="84249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(4)</a:t>
            </a:r>
            <a:r>
              <a:rPr lang="en-IN" dirty="0"/>
              <a:t> Now we will find out more than two variables in the R.H.S</a:t>
            </a:r>
          </a:p>
          <a:p>
            <a:r>
              <a:rPr lang="en-IN" dirty="0"/>
              <a:t>Here, S</a:t>
            </a:r>
            <a:r>
              <a:rPr lang="en-IN" baseline="-25000" dirty="0"/>
              <a:t>0</a:t>
            </a:r>
            <a:r>
              <a:rPr lang="en-IN" dirty="0"/>
              <a:t>→ ASA, S → ASA, A→ ASA violates two Non-terminals in R.H.S.</a:t>
            </a:r>
          </a:p>
          <a:p>
            <a:r>
              <a:rPr lang="en-IN" dirty="0"/>
              <a:t>Hence we will apply step 4 and step 5 to get the following final production set which is in CNF −</a:t>
            </a:r>
          </a:p>
          <a:p>
            <a:r>
              <a:rPr lang="en-IN" dirty="0"/>
              <a:t>S</a:t>
            </a:r>
            <a:r>
              <a:rPr lang="en-IN" baseline="-25000" dirty="0"/>
              <a:t>0</a:t>
            </a:r>
            <a:r>
              <a:rPr lang="en-IN" dirty="0"/>
              <a:t>→ AX | </a:t>
            </a:r>
            <a:r>
              <a:rPr lang="en-IN" dirty="0" err="1"/>
              <a:t>aB</a:t>
            </a:r>
            <a:r>
              <a:rPr lang="en-IN" dirty="0"/>
              <a:t> | a | AS | SA</a:t>
            </a:r>
          </a:p>
          <a:p>
            <a:r>
              <a:rPr lang="en-IN" dirty="0"/>
              <a:t>S→ AX | </a:t>
            </a:r>
            <a:r>
              <a:rPr lang="en-IN" dirty="0" err="1"/>
              <a:t>aB</a:t>
            </a:r>
            <a:r>
              <a:rPr lang="en-IN" dirty="0"/>
              <a:t> | a | AS | SA</a:t>
            </a:r>
          </a:p>
          <a:p>
            <a:r>
              <a:rPr lang="en-IN" dirty="0"/>
              <a:t>A → b |AX | </a:t>
            </a:r>
            <a:r>
              <a:rPr lang="en-IN" dirty="0" err="1"/>
              <a:t>aB</a:t>
            </a:r>
            <a:r>
              <a:rPr lang="en-IN" dirty="0"/>
              <a:t> | a | AS | SA</a:t>
            </a:r>
          </a:p>
          <a:p>
            <a:r>
              <a:rPr lang="en-IN" dirty="0"/>
              <a:t>B → b</a:t>
            </a:r>
          </a:p>
          <a:p>
            <a:r>
              <a:rPr lang="en-IN" dirty="0"/>
              <a:t>X → SA</a:t>
            </a:r>
          </a:p>
          <a:p>
            <a:r>
              <a:rPr lang="en-IN" b="1" dirty="0"/>
              <a:t>(5)</a:t>
            </a:r>
            <a:r>
              <a:rPr lang="en-IN" dirty="0"/>
              <a:t> We have to change the productions S</a:t>
            </a:r>
            <a:r>
              <a:rPr lang="en-IN" baseline="-25000" dirty="0"/>
              <a:t>0</a:t>
            </a:r>
            <a:r>
              <a:rPr lang="en-IN" dirty="0"/>
              <a:t>→ </a:t>
            </a:r>
            <a:r>
              <a:rPr lang="en-IN" dirty="0" err="1"/>
              <a:t>aB</a:t>
            </a:r>
            <a:r>
              <a:rPr lang="en-IN" dirty="0"/>
              <a:t>, S→ </a:t>
            </a:r>
            <a:r>
              <a:rPr lang="en-IN" dirty="0" err="1"/>
              <a:t>aB</a:t>
            </a:r>
            <a:r>
              <a:rPr lang="en-IN" dirty="0"/>
              <a:t>, A→ </a:t>
            </a:r>
            <a:r>
              <a:rPr lang="en-IN" dirty="0" err="1"/>
              <a:t>aB</a:t>
            </a:r>
            <a:endParaRPr lang="en-IN" dirty="0"/>
          </a:p>
          <a:p>
            <a:r>
              <a:rPr lang="en-IN" dirty="0"/>
              <a:t>And the final production set becomes −</a:t>
            </a:r>
          </a:p>
          <a:p>
            <a:r>
              <a:rPr lang="en-IN" sz="2100" b="1" dirty="0"/>
              <a:t>S</a:t>
            </a:r>
            <a:r>
              <a:rPr lang="en-IN" sz="2100" b="1" baseline="-25000" dirty="0"/>
              <a:t>0</a:t>
            </a:r>
            <a:r>
              <a:rPr lang="en-IN" sz="2100" b="1" dirty="0"/>
              <a:t>→ AX | YB | a | AS | SA</a:t>
            </a:r>
          </a:p>
          <a:p>
            <a:r>
              <a:rPr lang="en-IN" sz="2100" b="1" dirty="0"/>
              <a:t>S→ AX | YB | a | AS | SA</a:t>
            </a:r>
          </a:p>
          <a:p>
            <a:r>
              <a:rPr lang="en-IN" sz="2100" b="1" dirty="0"/>
              <a:t>A → b </a:t>
            </a:r>
            <a:r>
              <a:rPr lang="en-IN" sz="2100" b="1" dirty="0" smtClean="0"/>
              <a:t>|AX </a:t>
            </a:r>
            <a:r>
              <a:rPr lang="en-IN" sz="2100" b="1" dirty="0"/>
              <a:t>| YB | a | AS | SA</a:t>
            </a:r>
          </a:p>
          <a:p>
            <a:r>
              <a:rPr lang="en-IN" sz="2100" b="1" dirty="0"/>
              <a:t>B → b</a:t>
            </a:r>
          </a:p>
          <a:p>
            <a:r>
              <a:rPr lang="en-IN" sz="2100" b="1" dirty="0"/>
              <a:t>X → SA</a:t>
            </a:r>
          </a:p>
          <a:p>
            <a:r>
              <a:rPr lang="en-IN" sz="2100" b="1" dirty="0"/>
              <a:t>Y → a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C42018-B4E3-4E75-A53E-DD012490B09C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453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36512" y="-20538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95536" y="339502"/>
            <a:ext cx="8496944" cy="79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2883"/>
          <a:stretch/>
        </p:blipFill>
        <p:spPr>
          <a:xfrm>
            <a:off x="1259632" y="3043048"/>
            <a:ext cx="4747201" cy="738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1600" y="450435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 smtClean="0"/>
              <a:t>Question1: S </a:t>
            </a:r>
            <a:r>
              <a:rPr lang="en-IN" b="1" dirty="0">
                <a:solidFill>
                  <a:srgbClr val="000000"/>
                </a:solidFill>
                <a:latin typeface="Times New Roman"/>
                <a:cs typeface="Times New Roman"/>
              </a:rPr>
              <a:t>→ </a:t>
            </a:r>
            <a:r>
              <a:rPr lang="en-IN" dirty="0" err="1" smtClean="0"/>
              <a:t>aAbB</a:t>
            </a:r>
            <a:r>
              <a:rPr lang="en-IN" dirty="0" smtClean="0"/>
              <a:t>,        </a:t>
            </a:r>
            <a:r>
              <a:rPr lang="en-IN" dirty="0"/>
              <a:t>A </a:t>
            </a:r>
            <a:r>
              <a:rPr lang="en-IN" b="1" dirty="0">
                <a:solidFill>
                  <a:srgbClr val="000000"/>
                </a:solidFill>
                <a:latin typeface="Times New Roman"/>
                <a:cs typeface="Times New Roman"/>
              </a:rPr>
              <a:t>→ </a:t>
            </a:r>
            <a:r>
              <a:rPr lang="en-IN" dirty="0" err="1" smtClean="0"/>
              <a:t>aA</a:t>
            </a:r>
            <a:r>
              <a:rPr lang="en-IN" dirty="0" smtClean="0"/>
              <a:t> l a,     </a:t>
            </a:r>
            <a:r>
              <a:rPr lang="en-IN" dirty="0"/>
              <a:t>B </a:t>
            </a:r>
            <a:r>
              <a:rPr lang="en-IN" b="1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lang="en-IN" dirty="0" smtClean="0"/>
              <a:t> </a:t>
            </a:r>
            <a:r>
              <a:rPr lang="en-IN" dirty="0" err="1" smtClean="0"/>
              <a:t>bB</a:t>
            </a:r>
            <a:r>
              <a:rPr lang="en-IN" dirty="0" smtClean="0"/>
              <a:t> |b. Convert it into CNF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00B0F0"/>
                </a:solidFill>
              </a:rPr>
              <a:t>Solution: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6948" y="1219871"/>
            <a:ext cx="781553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dirty="0"/>
              <a:t>G: = ({</a:t>
            </a:r>
            <a:r>
              <a:rPr lang="pl-PL" dirty="0" smtClean="0"/>
              <a:t>S</a:t>
            </a:r>
            <a:r>
              <a:rPr lang="en-IN" dirty="0" smtClean="0"/>
              <a:t>,</a:t>
            </a:r>
            <a:r>
              <a:rPr lang="pl-PL" dirty="0" smtClean="0"/>
              <a:t> </a:t>
            </a:r>
            <a:r>
              <a:rPr lang="pl-PL" i="1" dirty="0" smtClean="0"/>
              <a:t>A</a:t>
            </a:r>
            <a:r>
              <a:rPr lang="en-IN" i="1" dirty="0" smtClean="0"/>
              <a:t>,</a:t>
            </a:r>
            <a:r>
              <a:rPr lang="pl-PL" i="1" dirty="0" smtClean="0"/>
              <a:t> B</a:t>
            </a:r>
            <a:r>
              <a:rPr lang="en-IN" i="1" dirty="0" smtClean="0"/>
              <a:t>,</a:t>
            </a:r>
            <a:r>
              <a:rPr lang="pl-PL" i="1" dirty="0" smtClean="0"/>
              <a:t> </a:t>
            </a:r>
            <a:r>
              <a:rPr lang="pl-PL" dirty="0" smtClean="0"/>
              <a:t>C</a:t>
            </a:r>
            <a:r>
              <a:rPr lang="en-IN" dirty="0" smtClean="0"/>
              <a:t>a,</a:t>
            </a:r>
            <a:r>
              <a:rPr lang="pl-PL" dirty="0" smtClean="0"/>
              <a:t> C</a:t>
            </a:r>
            <a:r>
              <a:rPr lang="en-IN" dirty="0" smtClean="0"/>
              <a:t>b,</a:t>
            </a:r>
            <a:r>
              <a:rPr lang="pl-PL" dirty="0" smtClean="0"/>
              <a:t>CI</a:t>
            </a:r>
            <a:r>
              <a:rPr lang="en-IN" dirty="0" smtClean="0"/>
              <a:t>,C2</a:t>
            </a:r>
            <a:r>
              <a:rPr lang="pl-PL" i="1" dirty="0" smtClean="0"/>
              <a:t>}, </a:t>
            </a:r>
            <a:r>
              <a:rPr lang="pl-PL" i="1" dirty="0"/>
              <a:t>{a, b}, </a:t>
            </a:r>
            <a:r>
              <a:rPr lang="pl-PL" i="1" dirty="0" smtClean="0"/>
              <a:t>P</a:t>
            </a:r>
            <a:r>
              <a:rPr lang="en-IN" i="1" dirty="0" smtClean="0"/>
              <a:t>2,</a:t>
            </a:r>
            <a:r>
              <a:rPr lang="pl-PL" i="1" dirty="0" smtClean="0"/>
              <a:t> </a:t>
            </a:r>
            <a:r>
              <a:rPr lang="pl-PL" dirty="0"/>
              <a:t>S),</a:t>
            </a:r>
          </a:p>
          <a:p>
            <a:pPr>
              <a:lnSpc>
                <a:spcPct val="150000"/>
              </a:lnSpc>
            </a:pPr>
            <a:r>
              <a:rPr lang="en-IN" dirty="0"/>
              <a:t>where </a:t>
            </a:r>
            <a:r>
              <a:rPr lang="en-IN" i="1" dirty="0" smtClean="0"/>
              <a:t>P2 </a:t>
            </a:r>
            <a:r>
              <a:rPr lang="en-IN" dirty="0"/>
              <a:t>consists of </a:t>
            </a:r>
            <a:r>
              <a:rPr lang="en-IN" dirty="0">
                <a:solidFill>
                  <a:srgbClr val="FF0000"/>
                </a:solidFill>
              </a:rPr>
              <a:t>S </a:t>
            </a:r>
            <a:r>
              <a:rPr lang="en-IN" b="1" dirty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IN" dirty="0" smtClean="0">
                <a:solidFill>
                  <a:srgbClr val="FF0000"/>
                </a:solidFill>
              </a:rPr>
              <a:t> CaC1, C1</a:t>
            </a:r>
            <a:r>
              <a:rPr lang="en-IN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IN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IN" dirty="0" smtClean="0">
                <a:solidFill>
                  <a:srgbClr val="FF0000"/>
                </a:solidFill>
              </a:rPr>
              <a:t> </a:t>
            </a:r>
            <a:r>
              <a:rPr lang="en-IN" i="1" dirty="0" smtClean="0">
                <a:solidFill>
                  <a:srgbClr val="FF0000"/>
                </a:solidFill>
              </a:rPr>
              <a:t>AC2, </a:t>
            </a:r>
            <a:r>
              <a:rPr lang="en-IN" dirty="0" smtClean="0">
                <a:solidFill>
                  <a:srgbClr val="FF0000"/>
                </a:solidFill>
              </a:rPr>
              <a:t>C2</a:t>
            </a:r>
            <a:r>
              <a:rPr lang="en-IN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IN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IN" i="1" dirty="0" err="1" smtClean="0">
                <a:solidFill>
                  <a:srgbClr val="FF0000"/>
                </a:solidFill>
              </a:rPr>
              <a:t>CbB</a:t>
            </a:r>
            <a:r>
              <a:rPr lang="en-IN" i="1" dirty="0" smtClean="0">
                <a:solidFill>
                  <a:srgbClr val="FF0000"/>
                </a:solidFill>
              </a:rPr>
              <a:t>,   </a:t>
            </a:r>
            <a:r>
              <a:rPr lang="en-IN" i="1" dirty="0">
                <a:solidFill>
                  <a:srgbClr val="FF0000"/>
                </a:solidFill>
              </a:rPr>
              <a:t>A </a:t>
            </a:r>
            <a:r>
              <a:rPr lang="en-IN" b="1" dirty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IN" dirty="0" smtClean="0">
                <a:solidFill>
                  <a:srgbClr val="FF0000"/>
                </a:solidFill>
              </a:rPr>
              <a:t> </a:t>
            </a:r>
            <a:r>
              <a:rPr lang="en-IN" i="1" dirty="0" err="1" smtClean="0">
                <a:solidFill>
                  <a:srgbClr val="FF0000"/>
                </a:solidFill>
              </a:rPr>
              <a:t>CaA</a:t>
            </a:r>
            <a:r>
              <a:rPr lang="en-IN" i="1" dirty="0" smtClean="0">
                <a:solidFill>
                  <a:srgbClr val="FF0000"/>
                </a:solidFill>
              </a:rPr>
              <a:t>,  </a:t>
            </a:r>
          </a:p>
          <a:p>
            <a:pPr>
              <a:lnSpc>
                <a:spcPct val="150000"/>
              </a:lnSpc>
            </a:pPr>
            <a:r>
              <a:rPr lang="en-IN" i="1" dirty="0" smtClean="0">
                <a:solidFill>
                  <a:srgbClr val="FF0000"/>
                </a:solidFill>
              </a:rPr>
              <a:t> B </a:t>
            </a:r>
            <a:r>
              <a:rPr lang="en-IN" b="1" dirty="0">
                <a:solidFill>
                  <a:srgbClr val="FF0000"/>
                </a:solidFill>
                <a:latin typeface="Times New Roman"/>
                <a:cs typeface="Times New Roman"/>
              </a:rPr>
              <a:t>→ </a:t>
            </a:r>
            <a:r>
              <a:rPr lang="en-IN" i="1" dirty="0" err="1" smtClean="0">
                <a:solidFill>
                  <a:srgbClr val="FF0000"/>
                </a:solidFill>
              </a:rPr>
              <a:t>CbB</a:t>
            </a:r>
            <a:r>
              <a:rPr lang="en-IN" i="1" dirty="0" smtClean="0">
                <a:solidFill>
                  <a:srgbClr val="FF0000"/>
                </a:solidFill>
              </a:rPr>
              <a:t>,  Ca</a:t>
            </a:r>
            <a:r>
              <a:rPr lang="en-IN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IN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IN" dirty="0" smtClean="0">
                <a:solidFill>
                  <a:srgbClr val="FF0000"/>
                </a:solidFill>
              </a:rPr>
              <a:t> </a:t>
            </a:r>
            <a:r>
              <a:rPr lang="en-IN" i="1" dirty="0">
                <a:solidFill>
                  <a:srgbClr val="FF0000"/>
                </a:solidFill>
              </a:rPr>
              <a:t>a, </a:t>
            </a:r>
            <a:r>
              <a:rPr lang="en-IN" i="1" dirty="0" err="1" smtClean="0">
                <a:solidFill>
                  <a:srgbClr val="FF0000"/>
                </a:solidFill>
              </a:rPr>
              <a:t>Cb</a:t>
            </a:r>
            <a:r>
              <a:rPr lang="en-IN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IN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i="1" dirty="0" smtClean="0">
                <a:solidFill>
                  <a:srgbClr val="FF0000"/>
                </a:solidFill>
              </a:rPr>
              <a:t>b,   A</a:t>
            </a:r>
            <a:r>
              <a:rPr lang="en-IN" b="1" dirty="0">
                <a:solidFill>
                  <a:srgbClr val="FF0000"/>
                </a:solidFill>
                <a:latin typeface="Times New Roman"/>
                <a:cs typeface="Times New Roman"/>
              </a:rPr>
              <a:t> →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i="1" dirty="0" smtClean="0">
                <a:solidFill>
                  <a:srgbClr val="FF0000"/>
                </a:solidFill>
              </a:rPr>
              <a:t>a </a:t>
            </a:r>
            <a:r>
              <a:rPr lang="en-US" dirty="0">
                <a:solidFill>
                  <a:srgbClr val="FF0000"/>
                </a:solidFill>
              </a:rPr>
              <a:t>and </a:t>
            </a:r>
            <a:r>
              <a:rPr lang="en-US" i="1" dirty="0">
                <a:solidFill>
                  <a:srgbClr val="FF0000"/>
                </a:solidFill>
              </a:rPr>
              <a:t>B </a:t>
            </a:r>
            <a:r>
              <a:rPr lang="en-IN" b="1" dirty="0">
                <a:solidFill>
                  <a:srgbClr val="FF0000"/>
                </a:solidFill>
                <a:latin typeface="Times New Roman"/>
                <a:cs typeface="Times New Roman"/>
              </a:rPr>
              <a:t>→ </a:t>
            </a:r>
            <a:r>
              <a:rPr lang="en-US" i="1" dirty="0" smtClean="0">
                <a:solidFill>
                  <a:srgbClr val="FF0000"/>
                </a:solidFill>
              </a:rPr>
              <a:t>b.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7560" y="207648"/>
            <a:ext cx="41764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i="1" dirty="0" smtClean="0">
                <a:solidFill>
                  <a:srgbClr val="FF0000"/>
                </a:solidFill>
              </a:rPr>
              <a:t>Practice Session</a:t>
            </a:r>
            <a:endParaRPr lang="en-IN" sz="2100" i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9632" y="271576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Question2: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1475656" y="3939902"/>
            <a:ext cx="5400600" cy="79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4024073"/>
            <a:ext cx="5400600" cy="866533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8B46AE-AAE6-4B97-AC6B-722B13E28802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058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36512" y="-20538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827584" y="339502"/>
            <a:ext cx="7560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Find the CNF:</a:t>
            </a:r>
          </a:p>
          <a:p>
            <a:r>
              <a:rPr lang="en-IN" dirty="0" smtClean="0"/>
              <a:t>S</a:t>
            </a:r>
            <a:r>
              <a:rPr lang="en-IN" dirty="0"/>
              <a:t> → a | </a:t>
            </a:r>
            <a:r>
              <a:rPr lang="en-IN" dirty="0" err="1"/>
              <a:t>aA</a:t>
            </a:r>
            <a:r>
              <a:rPr lang="en-IN" dirty="0"/>
              <a:t> | B  </a:t>
            </a:r>
          </a:p>
          <a:p>
            <a:r>
              <a:rPr lang="en-IN" dirty="0"/>
              <a:t>A → </a:t>
            </a:r>
            <a:r>
              <a:rPr lang="en-IN" dirty="0" err="1"/>
              <a:t>aBB</a:t>
            </a:r>
            <a:r>
              <a:rPr lang="en-IN" dirty="0"/>
              <a:t> | </a:t>
            </a:r>
            <a:r>
              <a:rPr lang="el-GR" dirty="0"/>
              <a:t>ε  </a:t>
            </a:r>
          </a:p>
          <a:p>
            <a:r>
              <a:rPr lang="en-IN" dirty="0"/>
              <a:t>B → Aa | b  </a:t>
            </a:r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539831"/>
            <a:ext cx="7416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Solution: </a:t>
            </a:r>
          </a:p>
          <a:p>
            <a:r>
              <a:rPr lang="pt-BR" dirty="0" smtClean="0"/>
              <a:t>S</a:t>
            </a:r>
            <a:r>
              <a:rPr lang="pt-BR" dirty="0"/>
              <a:t> → a | XA | AX | b  </a:t>
            </a:r>
          </a:p>
          <a:p>
            <a:r>
              <a:rPr lang="pt-BR" dirty="0"/>
              <a:t>A → RB  </a:t>
            </a:r>
          </a:p>
          <a:p>
            <a:r>
              <a:rPr lang="pt-BR" dirty="0"/>
              <a:t>B → AX | b | a  </a:t>
            </a:r>
          </a:p>
          <a:p>
            <a:r>
              <a:rPr lang="pt-BR" dirty="0"/>
              <a:t>X → a  </a:t>
            </a:r>
          </a:p>
          <a:p>
            <a:r>
              <a:rPr lang="pt-BR" dirty="0"/>
              <a:t>R → XB  </a:t>
            </a:r>
          </a:p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2DC25F-1F92-493E-BAD8-87F15DA62017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432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-102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439" y="344308"/>
            <a:ext cx="4902483" cy="9368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6AA967"/>
                </a:solidFill>
                <a:latin typeface="Georgia"/>
                <a:cs typeface="Georgia"/>
              </a:rPr>
              <a:t>Greibach Normal Form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9100" y="1201189"/>
            <a:ext cx="4190334" cy="1928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9ED155"/>
                </a:solidFill>
                <a:latin typeface="Times New Roman"/>
                <a:cs typeface="Times New Roman"/>
              </a:rPr>
              <a:t>▪</a:t>
            </a:r>
            <a:r>
              <a:rPr sz="2400" spc="1552" dirty="0">
                <a:solidFill>
                  <a:srgbClr val="9ED15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A</a:t>
            </a:r>
            <a:r>
              <a:rPr sz="2000" spc="-11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context-free</a:t>
            </a:r>
            <a:r>
              <a:rPr sz="2000" spc="-2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grammar</a:t>
            </a:r>
            <a:r>
              <a:rPr sz="2000" spc="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is in</a:t>
            </a:r>
          </a:p>
          <a:p>
            <a:pPr marL="381304" marR="0">
              <a:lnSpc>
                <a:spcPts val="2277"/>
              </a:lnSpc>
              <a:spcBef>
                <a:spcPts val="122"/>
              </a:spcBef>
              <a:spcAft>
                <a:spcPts val="0"/>
              </a:spcAft>
            </a:pP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Greibach</a:t>
            </a:r>
            <a:r>
              <a:rPr sz="2000" spc="-15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Normal</a:t>
            </a:r>
            <a:r>
              <a:rPr sz="2000" spc="18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Form</a:t>
            </a:r>
            <a:r>
              <a:rPr sz="2000" spc="1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if the</a:t>
            </a:r>
          </a:p>
          <a:p>
            <a:pPr marL="381304" marR="0">
              <a:lnSpc>
                <a:spcPts val="2277"/>
              </a:lnSpc>
              <a:spcBef>
                <a:spcPts val="122"/>
              </a:spcBef>
              <a:spcAft>
                <a:spcPts val="0"/>
              </a:spcAft>
            </a:pP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right-hand</a:t>
            </a:r>
            <a:r>
              <a:rPr sz="2000" spc="-12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side of each rule</a:t>
            </a:r>
          </a:p>
          <a:p>
            <a:pPr marL="381304" marR="0">
              <a:lnSpc>
                <a:spcPts val="2279"/>
              </a:lnSpc>
              <a:spcBef>
                <a:spcPts val="123"/>
              </a:spcBef>
              <a:spcAft>
                <a:spcPts val="0"/>
              </a:spcAft>
            </a:pP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has one</a:t>
            </a:r>
            <a:r>
              <a:rPr sz="2000" spc="-11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terminal followed</a:t>
            </a:r>
            <a:r>
              <a:rPr sz="2000" spc="-10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by</a:t>
            </a:r>
          </a:p>
          <a:p>
            <a:pPr marL="381304" marR="0">
              <a:lnSpc>
                <a:spcPts val="2277"/>
              </a:lnSpc>
              <a:spcBef>
                <a:spcPts val="122"/>
              </a:spcBef>
              <a:spcAft>
                <a:spcPts val="0"/>
              </a:spcAft>
            </a:pP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zero</a:t>
            </a:r>
            <a:r>
              <a:rPr sz="2000" spc="-17" dirty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or more non-terminals: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49030" y="1465909"/>
            <a:ext cx="2069331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 smtClean="0">
                <a:solidFill>
                  <a:srgbClr val="266D78"/>
                </a:solidFill>
                <a:latin typeface="Georgia"/>
                <a:cs typeface="Georgia"/>
              </a:rPr>
              <a:t>Example:</a:t>
            </a:r>
          </a:p>
          <a:p>
            <a:pPr marL="0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 smtClean="0">
                <a:solidFill>
                  <a:srgbClr val="266D78"/>
                </a:solidFill>
                <a:latin typeface="Georgia"/>
                <a:cs typeface="Georgia"/>
              </a:rPr>
              <a:t>S </a:t>
            </a:r>
            <a:r>
              <a:rPr sz="2400" dirty="0">
                <a:solidFill>
                  <a:srgbClr val="266D78"/>
                </a:solidFill>
                <a:latin typeface="Times New Roman"/>
                <a:cs typeface="Times New Roman"/>
              </a:rPr>
              <a:t>→</a:t>
            </a:r>
            <a:r>
              <a:rPr sz="2400" spc="-23" dirty="0">
                <a:solidFill>
                  <a:srgbClr val="266D7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aB | bA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56918" y="2165624"/>
            <a:ext cx="2695655" cy="116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 </a:t>
            </a:r>
            <a:r>
              <a:rPr sz="2400" dirty="0">
                <a:solidFill>
                  <a:srgbClr val="266D78"/>
                </a:solidFill>
                <a:latin typeface="Times New Roman"/>
                <a:cs typeface="Times New Roman"/>
              </a:rPr>
              <a:t>→</a:t>
            </a:r>
            <a:r>
              <a:rPr sz="2400" spc="-23" dirty="0">
                <a:solidFill>
                  <a:srgbClr val="266D7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a | aS | bAA</a:t>
            </a:r>
          </a:p>
          <a:p>
            <a:pPr marL="0" marR="0">
              <a:lnSpc>
                <a:spcPts val="2729"/>
              </a:lnSpc>
              <a:spcBef>
                <a:spcPts val="153"/>
              </a:spcBef>
              <a:spcAft>
                <a:spcPts val="0"/>
              </a:spcAft>
            </a:pP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B </a:t>
            </a:r>
            <a:r>
              <a:rPr sz="2400" dirty="0">
                <a:solidFill>
                  <a:srgbClr val="266D78"/>
                </a:solidFill>
                <a:latin typeface="Times New Roman"/>
                <a:cs typeface="Times New Roman"/>
              </a:rPr>
              <a:t>→</a:t>
            </a:r>
            <a:r>
              <a:rPr sz="2400" spc="-23" dirty="0">
                <a:solidFill>
                  <a:srgbClr val="266D7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6D78"/>
                </a:solidFill>
                <a:latin typeface="Georgia"/>
                <a:cs typeface="Georgia"/>
              </a:rPr>
              <a:t>b | bS | aBB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4308" y="3219822"/>
            <a:ext cx="2697572" cy="828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6353" marR="0">
              <a:lnSpc>
                <a:spcPts val="3179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3100" spc="-2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C00000"/>
                </a:solidFill>
                <a:latin typeface="QQTCCH+Wingdings"/>
                <a:cs typeface="QQTCCH+Wingdings"/>
              </a:rPr>
              <a:t></a:t>
            </a:r>
            <a:r>
              <a:rPr sz="3100" spc="-23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C00000"/>
                </a:solidFill>
                <a:latin typeface="Georgia"/>
                <a:cs typeface="Georgia"/>
              </a:rPr>
              <a:t>a </a:t>
            </a:r>
            <a:r>
              <a:rPr lang="en-IN" sz="4100" b="1" spc="290" dirty="0">
                <a:solidFill>
                  <a:srgbClr val="C00000"/>
                </a:solidFill>
                <a:latin typeface="LMQNTW+Symbol"/>
                <a:cs typeface="LMQNTW+Symbol"/>
              </a:rPr>
              <a:t></a:t>
            </a:r>
            <a:endParaRPr sz="4100" b="1" dirty="0">
              <a:solidFill>
                <a:srgbClr val="C00000"/>
              </a:solidFill>
              <a:latin typeface="Georgia"/>
              <a:cs typeface="Georgia"/>
            </a:endParaRPr>
          </a:p>
          <a:p>
            <a:pPr marL="0" marR="0">
              <a:lnSpc>
                <a:spcPts val="2277"/>
              </a:lnSpc>
              <a:spcBef>
                <a:spcPts val="902"/>
              </a:spcBef>
              <a:spcAft>
                <a:spcPts val="0"/>
              </a:spcAft>
            </a:pPr>
            <a:r>
              <a:rPr sz="2000" dirty="0">
                <a:solidFill>
                  <a:srgbClr val="266D78"/>
                </a:solidFill>
                <a:latin typeface="Georgia"/>
                <a:cs typeface="Georgia"/>
              </a:rPr>
              <a:t>where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94308" y="4084475"/>
            <a:ext cx="902129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266D78"/>
                </a:solidFill>
                <a:latin typeface="Georgia"/>
                <a:cs typeface="Georgia"/>
              </a:rPr>
              <a:t>a </a:t>
            </a:r>
            <a:r>
              <a:rPr sz="2100" dirty="0" smtClean="0">
                <a:solidFill>
                  <a:srgbClr val="266D78"/>
                </a:solidFill>
                <a:latin typeface="LMQNTW+Symbol"/>
                <a:cs typeface="LMQNTW+Symbol"/>
              </a:rPr>
              <a:t></a:t>
            </a:r>
            <a:r>
              <a:rPr lang="en-IN" sz="2100" dirty="0" smtClean="0">
                <a:solidFill>
                  <a:srgbClr val="266D78"/>
                </a:solidFill>
                <a:latin typeface="LMQNTW+Symbol"/>
                <a:cs typeface="LMQNTW+Symbol"/>
              </a:rPr>
              <a:t> </a:t>
            </a:r>
            <a:r>
              <a:rPr sz="2100" dirty="0" smtClean="0">
                <a:solidFill>
                  <a:srgbClr val="266D78"/>
                </a:solidFill>
                <a:latin typeface="LMQNTW+Symbol"/>
                <a:cs typeface="LMQNTW+Symbol"/>
              </a:rPr>
              <a:t></a:t>
            </a:r>
            <a:endParaRPr sz="2100" dirty="0">
              <a:solidFill>
                <a:srgbClr val="266D78"/>
              </a:solidFill>
              <a:latin typeface="LMQNTW+Symbol"/>
              <a:cs typeface="LMQNTW+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4308" y="4465781"/>
            <a:ext cx="1154915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55"/>
              </a:lnSpc>
            </a:pPr>
            <a:r>
              <a:rPr lang="en-IN" sz="2800" spc="290" dirty="0">
                <a:solidFill>
                  <a:srgbClr val="000000"/>
                </a:solidFill>
                <a:latin typeface="LMQNTW+Symbol"/>
                <a:cs typeface="LMQNTW+Symbol"/>
              </a:rPr>
              <a:t></a:t>
            </a:r>
            <a:r>
              <a:rPr sz="2000" dirty="0" smtClean="0">
                <a:solidFill>
                  <a:srgbClr val="266D78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66D78"/>
                </a:solidFill>
                <a:latin typeface="LMQNTW+Symbol"/>
                <a:cs typeface="LMQNTW+Symbol"/>
              </a:rPr>
              <a:t></a:t>
            </a:r>
            <a:r>
              <a:rPr sz="2000" dirty="0">
                <a:solidFill>
                  <a:srgbClr val="266D78"/>
                </a:solidFill>
                <a:latin typeface="Times New Roman"/>
                <a:cs typeface="Times New Roman"/>
              </a:rPr>
              <a:t> </a:t>
            </a:r>
            <a:r>
              <a:rPr sz="2000" dirty="0" smtClean="0">
                <a:solidFill>
                  <a:srgbClr val="266D78"/>
                </a:solidFill>
                <a:latin typeface="Georgia"/>
                <a:cs typeface="Georgia"/>
              </a:rPr>
              <a:t>V*</a:t>
            </a:r>
            <a:endParaRPr sz="2000" dirty="0">
              <a:solidFill>
                <a:srgbClr val="266D78"/>
              </a:solidFill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38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5A38-FFFC-4E3C-AD15-F67FF7488C7F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36512" y="-20538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1520" y="267494"/>
            <a:ext cx="8568952" cy="500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i="1" u="sng" dirty="0">
                <a:solidFill>
                  <a:srgbClr val="FF0000"/>
                </a:solidFill>
              </a:rPr>
              <a:t>Algorithm to Convert a CFG into </a:t>
            </a:r>
            <a:r>
              <a:rPr lang="en-US" sz="2100" i="1" u="sng" dirty="0" err="1">
                <a:solidFill>
                  <a:srgbClr val="FF0000"/>
                </a:solidFill>
              </a:rPr>
              <a:t>Greibach</a:t>
            </a:r>
            <a:r>
              <a:rPr lang="en-US" sz="2100" i="1" u="sng" dirty="0">
                <a:solidFill>
                  <a:srgbClr val="FF0000"/>
                </a:solidFill>
              </a:rPr>
              <a:t> Normal Form</a:t>
            </a:r>
          </a:p>
          <a:p>
            <a:pPr>
              <a:lnSpc>
                <a:spcPct val="150000"/>
              </a:lnSpc>
            </a:pPr>
            <a:r>
              <a:rPr lang="en-US" sz="2100" b="1" dirty="0"/>
              <a:t>Step 1</a:t>
            </a:r>
            <a:r>
              <a:rPr lang="en-US" sz="2100" dirty="0"/>
              <a:t> − If the start symbol </a:t>
            </a:r>
            <a:r>
              <a:rPr lang="en-US" sz="2100" b="1" dirty="0"/>
              <a:t>S</a:t>
            </a:r>
            <a:r>
              <a:rPr lang="en-US" sz="2100" dirty="0"/>
              <a:t> occurs on some right side, create a new start symbol </a:t>
            </a:r>
            <a:r>
              <a:rPr lang="en-US" sz="2100" b="1" dirty="0"/>
              <a:t>S’</a:t>
            </a:r>
            <a:r>
              <a:rPr lang="en-US" sz="2100" dirty="0"/>
              <a:t> and a new production </a:t>
            </a:r>
            <a:r>
              <a:rPr lang="en-US" sz="2100" b="1" dirty="0"/>
              <a:t>S’ → S</a:t>
            </a:r>
            <a:r>
              <a:rPr lang="en-US" sz="21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100" b="1" dirty="0"/>
              <a:t>Step 2</a:t>
            </a:r>
            <a:r>
              <a:rPr lang="en-US" sz="2100" dirty="0"/>
              <a:t> − Remove Null productions. (Using the Null production removal algorithm discussed earlier)</a:t>
            </a:r>
          </a:p>
          <a:p>
            <a:pPr>
              <a:lnSpc>
                <a:spcPct val="150000"/>
              </a:lnSpc>
            </a:pPr>
            <a:r>
              <a:rPr lang="en-US" sz="2100" b="1" dirty="0"/>
              <a:t>Step 3</a:t>
            </a:r>
            <a:r>
              <a:rPr lang="en-US" sz="2100" dirty="0"/>
              <a:t> − Remove unit productions. (Using the Unit production removal algorithm discussed earlier)</a:t>
            </a:r>
          </a:p>
          <a:p>
            <a:pPr>
              <a:lnSpc>
                <a:spcPct val="150000"/>
              </a:lnSpc>
            </a:pPr>
            <a:r>
              <a:rPr lang="en-US" sz="2100" b="1" dirty="0"/>
              <a:t>Step 4</a:t>
            </a:r>
            <a:r>
              <a:rPr lang="en-US" sz="2100" dirty="0"/>
              <a:t> − Remove all direct and indirect </a:t>
            </a:r>
            <a:r>
              <a:rPr lang="en-US" sz="2100" dirty="0">
                <a:solidFill>
                  <a:srgbClr val="FF0000"/>
                </a:solidFill>
              </a:rPr>
              <a:t>left-recursion</a:t>
            </a:r>
            <a:r>
              <a:rPr lang="en-US" sz="21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100" b="1" dirty="0"/>
              <a:t>Step 5</a:t>
            </a:r>
            <a:r>
              <a:rPr lang="en-US" sz="2100" dirty="0"/>
              <a:t> − Do proper substitutions of productions to convert it into the proper form of GNF.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96C1D8-1684-4F37-A94D-A60136BF4742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06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8640" y="621769"/>
            <a:ext cx="5830083" cy="1004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11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339966"/>
                </a:solidFill>
                <a:latin typeface="Georgia"/>
                <a:cs typeface="Georgia"/>
              </a:rPr>
              <a:t>To</a:t>
            </a:r>
            <a:r>
              <a:rPr sz="3000" spc="-25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3000" dirty="0">
                <a:solidFill>
                  <a:srgbClr val="339966"/>
                </a:solidFill>
                <a:latin typeface="Georgia"/>
                <a:cs typeface="Georgia"/>
              </a:rPr>
              <a:t>convert a CFG in</a:t>
            </a:r>
            <a:r>
              <a:rPr sz="3000" spc="10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3000" dirty="0">
                <a:solidFill>
                  <a:srgbClr val="339966"/>
                </a:solidFill>
                <a:latin typeface="Georgia"/>
                <a:cs typeface="Georgia"/>
              </a:rPr>
              <a:t>to a GNF: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9003" y="1412632"/>
            <a:ext cx="6878275" cy="13635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1.</a:t>
            </a:r>
            <a:r>
              <a:rPr sz="2800" spc="142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the</a:t>
            </a:r>
            <a:r>
              <a:rPr sz="2800" spc="-2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grammar</a:t>
            </a:r>
            <a:r>
              <a:rPr sz="2800" spc="4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has to be in Chomsky</a:t>
            </a:r>
          </a:p>
          <a:p>
            <a:pPr marL="515111" marR="0">
              <a:lnSpc>
                <a:spcPts val="3176"/>
              </a:lnSpc>
              <a:spcBef>
                <a:spcPts val="133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Normal Form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9003" y="2571253"/>
            <a:ext cx="6675857" cy="1363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2.</a:t>
            </a:r>
            <a:r>
              <a:rPr sz="2800" spc="1069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there</a:t>
            </a:r>
            <a:r>
              <a:rPr sz="28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should be no Left-Recursive</a:t>
            </a:r>
          </a:p>
          <a:p>
            <a:pPr marL="515111" marR="0">
              <a:lnSpc>
                <a:spcPts val="3179"/>
              </a:lnSpc>
              <a:spcBef>
                <a:spcPts val="132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Rules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40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FFA1D-F6CF-45A5-BDF2-64428D1D9AD5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24589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411510"/>
            <a:ext cx="842493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b="1" dirty="0" smtClean="0">
                <a:solidFill>
                  <a:srgbClr val="C00000"/>
                </a:solidFill>
              </a:rPr>
              <a:t>Lemma1:</a:t>
            </a:r>
            <a:r>
              <a:rPr lang="en-IN" dirty="0" smtClean="0"/>
              <a:t> </a:t>
            </a:r>
            <a:r>
              <a:rPr lang="en-IN" sz="2100" dirty="0" smtClean="0"/>
              <a:t>Let G=(</a:t>
            </a:r>
            <a:r>
              <a:rPr lang="pl-PL" sz="2100" dirty="0" smtClean="0">
                <a:solidFill>
                  <a:srgbClr val="000000"/>
                </a:solidFill>
                <a:latin typeface="Georgia"/>
                <a:cs typeface="Georgia"/>
              </a:rPr>
              <a:t>V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  </a:t>
            </a:r>
            <a:r>
              <a:rPr lang="pl-PL" sz="2100" dirty="0" smtClean="0">
                <a:solidFill>
                  <a:srgbClr val="000000"/>
                </a:solidFill>
                <a:latin typeface="Georgia"/>
                <a:cs typeface="Georgia"/>
              </a:rPr>
              <a:t>, </a:t>
            </a:r>
            <a:r>
              <a:rPr lang="pl-PL" sz="2100" dirty="0">
                <a:solidFill>
                  <a:srgbClr val="000000"/>
                </a:solidFill>
                <a:latin typeface="Book Antiqua"/>
                <a:cs typeface="Book Antiqua"/>
              </a:rPr>
              <a:t>Σ, P</a:t>
            </a:r>
            <a:r>
              <a:rPr lang="pl-PL" sz="2100" spc="175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lang="pl-PL" sz="2100" dirty="0">
                <a:solidFill>
                  <a:srgbClr val="000000"/>
                </a:solidFill>
                <a:latin typeface="Book Antiqua"/>
                <a:cs typeface="Book Antiqua"/>
              </a:rPr>
              <a:t>,</a:t>
            </a:r>
            <a:r>
              <a:rPr lang="pl-PL" sz="2100" spc="-15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lang="pl-PL" sz="2100" dirty="0">
                <a:solidFill>
                  <a:srgbClr val="000000"/>
                </a:solidFill>
                <a:latin typeface="Book Antiqua"/>
                <a:cs typeface="Book Antiqua"/>
              </a:rPr>
              <a:t>S)</a:t>
            </a:r>
            <a:r>
              <a:rPr lang="pl-PL" sz="2100" spc="-14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lang="en-IN" sz="2100" spc="-14" dirty="0" smtClean="0">
                <a:solidFill>
                  <a:srgbClr val="000000"/>
                </a:solidFill>
                <a:latin typeface="Book Antiqua"/>
                <a:cs typeface="Book Antiqua"/>
              </a:rPr>
              <a:t> be a CFG. Let 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lang="en-IN" sz="21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lang="en-IN" sz="2100" spc="-23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B</a:t>
            </a:r>
            <a:r>
              <a:rPr lang="el-GR" sz="2100" dirty="0" smtClean="0">
                <a:solidFill>
                  <a:srgbClr val="000000"/>
                </a:solidFill>
                <a:latin typeface="Georgia"/>
                <a:cs typeface="Georgia"/>
              </a:rPr>
              <a:t>γ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 be an A-production in P. Let the B-productions be B</a:t>
            </a:r>
            <a:r>
              <a:rPr lang="en-IN" sz="21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lang="en-IN" sz="2100" spc="-23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l-GR" sz="2100" dirty="0" smtClean="0">
                <a:solidFill>
                  <a:srgbClr val="000000"/>
                </a:solidFill>
                <a:latin typeface="Georgia"/>
                <a:cs typeface="Georgia"/>
              </a:rPr>
              <a:t>β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1|</a:t>
            </a:r>
            <a:r>
              <a:rPr lang="el-GR" sz="210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lang="el-GR" sz="2100" dirty="0" smtClean="0">
                <a:solidFill>
                  <a:srgbClr val="000000"/>
                </a:solidFill>
                <a:latin typeface="Georgia"/>
                <a:cs typeface="Georgia"/>
              </a:rPr>
              <a:t>β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2|</a:t>
            </a:r>
            <a:r>
              <a:rPr lang="el-GR" sz="2100" dirty="0" smtClean="0">
                <a:solidFill>
                  <a:srgbClr val="000000"/>
                </a:solidFill>
                <a:latin typeface="Georgia"/>
                <a:cs typeface="Georgia"/>
              </a:rPr>
              <a:t> β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3|…|</a:t>
            </a:r>
            <a:r>
              <a:rPr lang="el-GR" sz="210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lang="el-GR" sz="2100" dirty="0" smtClean="0">
                <a:solidFill>
                  <a:srgbClr val="000000"/>
                </a:solidFill>
                <a:latin typeface="Georgia"/>
                <a:cs typeface="Georgia"/>
              </a:rPr>
              <a:t>β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s. Define</a:t>
            </a:r>
          </a:p>
          <a:p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P =(P - {</a:t>
            </a:r>
            <a:r>
              <a:rPr lang="en-IN" sz="21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lang="en-IN" sz="2100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lang="en-IN" sz="21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2100" dirty="0">
                <a:solidFill>
                  <a:srgbClr val="000000"/>
                </a:solidFill>
                <a:latin typeface="Georgia"/>
                <a:cs typeface="Georgia"/>
              </a:rPr>
              <a:t>B</a:t>
            </a:r>
            <a:r>
              <a:rPr lang="el-GR" sz="2100" dirty="0">
                <a:solidFill>
                  <a:srgbClr val="000000"/>
                </a:solidFill>
                <a:latin typeface="Georgia"/>
                <a:cs typeface="Georgia"/>
              </a:rPr>
              <a:t>γ</a:t>
            </a:r>
            <a:r>
              <a:rPr lang="en-IN" sz="210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}U{</a:t>
            </a:r>
            <a:r>
              <a:rPr lang="en-IN" sz="21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lang="en-IN" sz="2100" dirty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lang="en-IN" sz="2100" spc="-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l-GR" sz="2100" dirty="0" smtClean="0">
                <a:solidFill>
                  <a:srgbClr val="000000"/>
                </a:solidFill>
                <a:latin typeface="Georgia"/>
                <a:cs typeface="Georgia"/>
              </a:rPr>
              <a:t>β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lang="el-GR" sz="2100" dirty="0" smtClean="0">
                <a:solidFill>
                  <a:srgbClr val="000000"/>
                </a:solidFill>
                <a:latin typeface="Georgia"/>
                <a:cs typeface="Georgia"/>
              </a:rPr>
              <a:t>γ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 }) |1≤i</a:t>
            </a:r>
            <a:r>
              <a:rPr lang="en-IN" sz="2100" dirty="0">
                <a:solidFill>
                  <a:srgbClr val="000000"/>
                </a:solidFill>
                <a:latin typeface="Georgia"/>
                <a:cs typeface="Georgia"/>
              </a:rPr>
              <a:t> ≤ 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s}. Then, G1=</a:t>
            </a:r>
            <a:r>
              <a:rPr lang="en-IN" sz="2100" dirty="0"/>
              <a:t> </a:t>
            </a:r>
            <a:r>
              <a:rPr lang="en-IN" sz="2100" dirty="0" smtClean="0"/>
              <a:t>(</a:t>
            </a:r>
            <a:r>
              <a:rPr lang="pl-PL" sz="2100" dirty="0">
                <a:solidFill>
                  <a:srgbClr val="000000"/>
                </a:solidFill>
                <a:latin typeface="Georgia"/>
                <a:cs typeface="Georgia"/>
              </a:rPr>
              <a:t>V</a:t>
            </a:r>
            <a:r>
              <a:rPr lang="en-IN" sz="2100" dirty="0">
                <a:solidFill>
                  <a:srgbClr val="000000"/>
                </a:solidFill>
                <a:latin typeface="Georgia"/>
                <a:cs typeface="Georgia"/>
              </a:rPr>
              <a:t>  </a:t>
            </a:r>
            <a:r>
              <a:rPr lang="pl-PL" sz="2100" dirty="0">
                <a:solidFill>
                  <a:srgbClr val="000000"/>
                </a:solidFill>
                <a:latin typeface="Georgia"/>
                <a:cs typeface="Georgia"/>
              </a:rPr>
              <a:t>, </a:t>
            </a:r>
            <a:r>
              <a:rPr lang="pl-PL" sz="2100" dirty="0">
                <a:solidFill>
                  <a:srgbClr val="000000"/>
                </a:solidFill>
                <a:latin typeface="Book Antiqua"/>
                <a:cs typeface="Book Antiqua"/>
              </a:rPr>
              <a:t>Σ, </a:t>
            </a:r>
            <a:r>
              <a:rPr lang="pl-PL" sz="2100" dirty="0" smtClean="0">
                <a:solidFill>
                  <a:srgbClr val="000000"/>
                </a:solidFill>
                <a:latin typeface="Book Antiqua"/>
                <a:cs typeface="Book Antiqua"/>
              </a:rPr>
              <a:t>P</a:t>
            </a:r>
            <a:r>
              <a:rPr lang="pl-PL" sz="2100" spc="175" dirty="0" smtClean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lang="pl-PL" sz="2100" dirty="0">
                <a:solidFill>
                  <a:srgbClr val="000000"/>
                </a:solidFill>
                <a:latin typeface="Book Antiqua"/>
                <a:cs typeface="Book Antiqua"/>
              </a:rPr>
              <a:t>,</a:t>
            </a:r>
            <a:r>
              <a:rPr lang="pl-PL" sz="2100" spc="-15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lang="pl-PL" sz="2100" dirty="0">
                <a:solidFill>
                  <a:srgbClr val="000000"/>
                </a:solidFill>
                <a:latin typeface="Book Antiqua"/>
                <a:cs typeface="Book Antiqua"/>
              </a:rPr>
              <a:t>S</a:t>
            </a:r>
            <a:r>
              <a:rPr lang="pl-PL" sz="2100" dirty="0" smtClean="0">
                <a:solidFill>
                  <a:srgbClr val="000000"/>
                </a:solidFill>
                <a:latin typeface="Book Antiqua"/>
                <a:cs typeface="Book Antiqua"/>
              </a:rPr>
              <a:t>)</a:t>
            </a:r>
            <a:r>
              <a:rPr lang="en-IN" sz="2100" dirty="0" smtClean="0">
                <a:solidFill>
                  <a:srgbClr val="000000"/>
                </a:solidFill>
                <a:latin typeface="Book Antiqua"/>
                <a:cs typeface="Book Antiqua"/>
              </a:rPr>
              <a:t> is a CFG equivalent to G.</a:t>
            </a:r>
            <a:r>
              <a:rPr lang="pl-PL" sz="2100" spc="-14" dirty="0" smtClean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endParaRPr lang="el-GR" sz="2100" dirty="0">
              <a:solidFill>
                <a:srgbClr val="000000"/>
              </a:solidFill>
              <a:latin typeface="Georgia"/>
              <a:cs typeface="Georgia"/>
            </a:endParaRPr>
          </a:p>
          <a:p>
            <a:r>
              <a:rPr lang="en-IN" dirty="0" smtClean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555526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000000"/>
                </a:solidFill>
                <a:latin typeface="Georgia"/>
                <a:cs typeface="Georgia"/>
              </a:rPr>
              <a:t>N   </a:t>
            </a:r>
            <a:endParaRPr lang="en-IN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20682" y="1239311"/>
            <a:ext cx="182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err="1" smtClean="0"/>
              <a:t>i</a:t>
            </a:r>
            <a:endParaRPr lang="en-IN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516216" y="1239311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000000"/>
                </a:solidFill>
                <a:latin typeface="Georgia"/>
                <a:cs typeface="Georgia"/>
              </a:rPr>
              <a:t>N   </a:t>
            </a:r>
            <a:endParaRPr lang="en-IN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236296" y="119314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19314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314218" y="2077486"/>
            <a:ext cx="885437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b="1" dirty="0" smtClean="0">
                <a:solidFill>
                  <a:srgbClr val="C00000"/>
                </a:solidFill>
              </a:rPr>
              <a:t>Lemma2:</a:t>
            </a:r>
            <a:r>
              <a:rPr lang="en-IN" dirty="0" smtClean="0"/>
              <a:t> </a:t>
            </a:r>
            <a:r>
              <a:rPr lang="en-IN" sz="2100" dirty="0" smtClean="0"/>
              <a:t>Let G=(</a:t>
            </a:r>
            <a:r>
              <a:rPr lang="pl-PL" sz="2100" dirty="0" smtClean="0">
                <a:solidFill>
                  <a:srgbClr val="000000"/>
                </a:solidFill>
                <a:latin typeface="Georgia"/>
                <a:cs typeface="Georgia"/>
              </a:rPr>
              <a:t>V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  </a:t>
            </a:r>
            <a:r>
              <a:rPr lang="pl-PL" sz="2100" dirty="0" smtClean="0">
                <a:solidFill>
                  <a:srgbClr val="000000"/>
                </a:solidFill>
                <a:latin typeface="Georgia"/>
                <a:cs typeface="Georgia"/>
              </a:rPr>
              <a:t>, </a:t>
            </a:r>
            <a:r>
              <a:rPr lang="pl-PL" sz="2100" dirty="0">
                <a:solidFill>
                  <a:srgbClr val="000000"/>
                </a:solidFill>
                <a:latin typeface="Book Antiqua"/>
                <a:cs typeface="Book Antiqua"/>
              </a:rPr>
              <a:t>Σ, P</a:t>
            </a:r>
            <a:r>
              <a:rPr lang="pl-PL" sz="2100" spc="175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lang="pl-PL" sz="2100" dirty="0">
                <a:solidFill>
                  <a:srgbClr val="000000"/>
                </a:solidFill>
                <a:latin typeface="Book Antiqua"/>
                <a:cs typeface="Book Antiqua"/>
              </a:rPr>
              <a:t>,</a:t>
            </a:r>
            <a:r>
              <a:rPr lang="pl-PL" sz="2100" spc="-15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lang="pl-PL" sz="2100" dirty="0">
                <a:solidFill>
                  <a:srgbClr val="000000"/>
                </a:solidFill>
                <a:latin typeface="Book Antiqua"/>
                <a:cs typeface="Book Antiqua"/>
              </a:rPr>
              <a:t>S)</a:t>
            </a:r>
            <a:r>
              <a:rPr lang="pl-PL" sz="2100" spc="-14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lang="en-IN" sz="2100" spc="-14" dirty="0" smtClean="0">
                <a:solidFill>
                  <a:srgbClr val="000000"/>
                </a:solidFill>
                <a:latin typeface="Book Antiqua"/>
                <a:cs typeface="Book Antiqua"/>
              </a:rPr>
              <a:t> be a CFG. Let  set of A- </a:t>
            </a:r>
            <a:r>
              <a:rPr lang="en-IN" sz="2100" spc="-14" dirty="0" err="1" smtClean="0">
                <a:solidFill>
                  <a:srgbClr val="000000"/>
                </a:solidFill>
                <a:latin typeface="Book Antiqua"/>
                <a:cs typeface="Book Antiqua"/>
              </a:rPr>
              <a:t>producitons</a:t>
            </a:r>
            <a:r>
              <a:rPr lang="en-IN" sz="2100" spc="-14" dirty="0" smtClean="0">
                <a:solidFill>
                  <a:srgbClr val="000000"/>
                </a:solidFill>
                <a:latin typeface="Book Antiqua"/>
                <a:cs typeface="Book Antiqua"/>
              </a:rPr>
              <a:t> be</a:t>
            </a:r>
          </a:p>
          <a:p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lang="en-IN" sz="21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→</a:t>
            </a:r>
            <a:r>
              <a:rPr lang="en-IN" sz="2100" spc="-23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lang="el-GR" sz="2500" dirty="0" smtClean="0">
                <a:solidFill>
                  <a:srgbClr val="000000"/>
                </a:solidFill>
                <a:latin typeface="Georgia"/>
                <a:cs typeface="Georgia"/>
              </a:rPr>
              <a:t>α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  |</a:t>
            </a:r>
            <a:r>
              <a:rPr lang="el-GR" sz="2100" dirty="0" smtClean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lang="el-GR" sz="2800" dirty="0" smtClean="0">
                <a:solidFill>
                  <a:srgbClr val="000000"/>
                </a:solidFill>
                <a:latin typeface="Georgia"/>
                <a:cs typeface="Georgia"/>
              </a:rPr>
              <a:t>α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   |</a:t>
            </a:r>
            <a:r>
              <a:rPr lang="el-GR" sz="2100" dirty="0" smtClean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… |A</a:t>
            </a:r>
            <a:r>
              <a:rPr lang="el-GR" sz="2800" dirty="0" smtClean="0">
                <a:solidFill>
                  <a:srgbClr val="000000"/>
                </a:solidFill>
                <a:latin typeface="Georgia"/>
                <a:cs typeface="Georgia"/>
              </a:rPr>
              <a:t>α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   </a:t>
            </a:r>
            <a:r>
              <a:rPr lang="en-IN" sz="2100" b="1" dirty="0" smtClean="0">
                <a:solidFill>
                  <a:srgbClr val="000000"/>
                </a:solidFill>
                <a:latin typeface="Georgia"/>
                <a:cs typeface="Georgia"/>
              </a:rPr>
              <a:t>|</a:t>
            </a:r>
            <a:r>
              <a:rPr lang="el-GR" sz="2100" dirty="0" smtClean="0">
                <a:solidFill>
                  <a:srgbClr val="000000"/>
                </a:solidFill>
                <a:latin typeface="Georgia"/>
                <a:cs typeface="Georgia"/>
              </a:rPr>
              <a:t>β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1|</a:t>
            </a:r>
            <a:r>
              <a:rPr lang="el-GR" sz="210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lang="el-GR" sz="2100" dirty="0" smtClean="0">
                <a:solidFill>
                  <a:srgbClr val="000000"/>
                </a:solidFill>
                <a:latin typeface="Georgia"/>
                <a:cs typeface="Georgia"/>
              </a:rPr>
              <a:t>β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2|</a:t>
            </a:r>
            <a:r>
              <a:rPr lang="el-GR" sz="2100" dirty="0" smtClean="0">
                <a:solidFill>
                  <a:srgbClr val="000000"/>
                </a:solidFill>
                <a:latin typeface="Georgia"/>
                <a:cs typeface="Georgia"/>
              </a:rPr>
              <a:t> β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3|…|</a:t>
            </a:r>
            <a:r>
              <a:rPr lang="el-GR" sz="210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lang="el-GR" sz="2100" dirty="0" smtClean="0">
                <a:solidFill>
                  <a:srgbClr val="000000"/>
                </a:solidFill>
                <a:latin typeface="Georgia"/>
                <a:cs typeface="Georgia"/>
              </a:rPr>
              <a:t>β</a:t>
            </a:r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s. </a:t>
            </a:r>
            <a:r>
              <a:rPr lang="en-IN" dirty="0" smtClean="0">
                <a:solidFill>
                  <a:srgbClr val="000000"/>
                </a:solidFill>
                <a:latin typeface="Georgia"/>
                <a:cs typeface="Georgia"/>
              </a:rPr>
              <a:t>(</a:t>
            </a:r>
            <a:r>
              <a:rPr lang="el-GR" dirty="0" smtClean="0">
                <a:solidFill>
                  <a:srgbClr val="000000"/>
                </a:solidFill>
                <a:latin typeface="Georgia"/>
                <a:cs typeface="Georgia"/>
              </a:rPr>
              <a:t>β</a:t>
            </a:r>
            <a:r>
              <a:rPr lang="en-IN" dirty="0" err="1" smtClean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lang="en-IN" dirty="0" smtClean="0">
                <a:solidFill>
                  <a:srgbClr val="000000"/>
                </a:solidFill>
                <a:latin typeface="Georgia"/>
                <a:cs typeface="Georgia"/>
              </a:rPr>
              <a:t> do not start with A)</a:t>
            </a:r>
          </a:p>
          <a:p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Let z be a new variable. Let G1=(</a:t>
            </a:r>
            <a:r>
              <a:rPr lang="en-US" sz="2400" dirty="0">
                <a:solidFill>
                  <a:srgbClr val="000000"/>
                </a:solidFill>
                <a:latin typeface="Georgia"/>
                <a:cs typeface="Georgia"/>
              </a:rPr>
              <a:t>G</a:t>
            </a:r>
            <a:r>
              <a:rPr lang="en-US" sz="2400" spc="58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Georgia"/>
                <a:cs typeface="Georgia"/>
              </a:rPr>
              <a:t>= (V</a:t>
            </a:r>
            <a:r>
              <a:rPr lang="en-US" sz="2400" spc="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lang="en-US" sz="2400" spc="11" dirty="0" smtClean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LMQNTW+Symbol"/>
                <a:cs typeface="LMQNTW+Symbol"/>
              </a:rPr>
              <a:t>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Georgia"/>
                <a:cs typeface="Georgia"/>
              </a:rPr>
              <a:t>{Z</a:t>
            </a:r>
            <a:r>
              <a:rPr lang="en-US" sz="2400" spc="219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Georgia"/>
                <a:cs typeface="Georgia"/>
              </a:rPr>
              <a:t>}), </a:t>
            </a:r>
            <a:r>
              <a:rPr lang="en-US" sz="2400" dirty="0">
                <a:solidFill>
                  <a:srgbClr val="000000"/>
                </a:solidFill>
                <a:latin typeface="Book Antiqua"/>
                <a:cs typeface="Book Antiqua"/>
              </a:rPr>
              <a:t>Σ, </a:t>
            </a:r>
            <a:r>
              <a:rPr lang="en-US" sz="2400" dirty="0" smtClean="0">
                <a:solidFill>
                  <a:srgbClr val="000000"/>
                </a:solidFill>
                <a:latin typeface="Book Antiqua"/>
                <a:cs typeface="Book Antiqua"/>
              </a:rPr>
              <a:t>P </a:t>
            </a:r>
            <a:r>
              <a:rPr lang="en-US" sz="2400" spc="175" dirty="0" smtClean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Book Antiqua"/>
                <a:cs typeface="Book Antiqua"/>
              </a:rPr>
              <a:t>,</a:t>
            </a:r>
            <a:r>
              <a:rPr lang="en-US" sz="2400" spc="-15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Book Antiqua"/>
                <a:cs typeface="Book Antiqua"/>
              </a:rPr>
              <a:t>S)</a:t>
            </a:r>
            <a:r>
              <a:rPr lang="en-US" sz="2400" spc="-14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Book Antiqua"/>
                <a:cs typeface="Book Antiqua"/>
              </a:rPr>
              <a:t>where P</a:t>
            </a:r>
            <a:r>
              <a:rPr lang="en-US" sz="2400" spc="669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Book Antiqua"/>
                <a:cs typeface="Book Antiqua"/>
              </a:rPr>
              <a:t>is defined</a:t>
            </a:r>
            <a:r>
              <a:rPr lang="en-US" sz="2400" spc="-10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Book Antiqua"/>
                <a:cs typeface="Book Antiqua"/>
              </a:rPr>
              <a:t>as:</a:t>
            </a:r>
            <a:endParaRPr lang="en-US" sz="2400" dirty="0">
              <a:solidFill>
                <a:srgbClr val="000000"/>
              </a:solidFill>
              <a:latin typeface="Book Antiqua"/>
              <a:cs typeface="Book Antiqua"/>
            </a:endParaRPr>
          </a:p>
          <a:p>
            <a:r>
              <a:rPr lang="en-IN" dirty="0" smtClean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5014345" y="3054676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000000"/>
                </a:solidFill>
                <a:latin typeface="Georgia"/>
                <a:cs typeface="Georgia"/>
              </a:rPr>
              <a:t>N   </a:t>
            </a:r>
            <a:endParaRPr lang="en-IN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804248" y="300851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8604448" y="300851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7" name="object 14"/>
          <p:cNvSpPr txBox="1"/>
          <p:nvPr/>
        </p:nvSpPr>
        <p:spPr>
          <a:xfrm>
            <a:off x="558720" y="4011910"/>
            <a:ext cx="4949384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95"/>
              </a:lnSpc>
              <a:spcBef>
                <a:spcPts val="0"/>
              </a:spcBef>
              <a:spcAft>
                <a:spcPts val="0"/>
              </a:spcAft>
            </a:pPr>
            <a:r>
              <a:rPr sz="2200" b="1" dirty="0">
                <a:solidFill>
                  <a:srgbClr val="0070C0"/>
                </a:solidFill>
                <a:latin typeface="Georgia"/>
                <a:cs typeface="Georgia"/>
              </a:rPr>
              <a:t>A</a:t>
            </a:r>
            <a:r>
              <a:rPr sz="2200" b="1" spc="905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200" b="1" dirty="0">
                <a:solidFill>
                  <a:srgbClr val="0070C0"/>
                </a:solidFill>
                <a:latin typeface="Times New Roman"/>
                <a:cs typeface="Times New Roman"/>
              </a:rPr>
              <a:t>→</a:t>
            </a:r>
            <a:r>
              <a:rPr sz="2200" b="1" spc="21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200" b="1" dirty="0" smtClean="0">
                <a:solidFill>
                  <a:srgbClr val="0070C0"/>
                </a:solidFill>
                <a:latin typeface="Georgia"/>
                <a:cs typeface="Georgia"/>
              </a:rPr>
              <a:t>β</a:t>
            </a:r>
            <a:r>
              <a:rPr lang="en-IN" sz="2200" b="1" dirty="0" smtClean="0">
                <a:solidFill>
                  <a:srgbClr val="0070C0"/>
                </a:solidFill>
                <a:latin typeface="Georgia"/>
                <a:cs typeface="Georgia"/>
              </a:rPr>
              <a:t>1</a:t>
            </a:r>
            <a:r>
              <a:rPr sz="2200" b="1" spc="721" dirty="0" smtClean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200" b="1" dirty="0">
                <a:solidFill>
                  <a:srgbClr val="0070C0"/>
                </a:solidFill>
                <a:latin typeface="Georgia"/>
                <a:cs typeface="Georgia"/>
              </a:rPr>
              <a:t>| </a:t>
            </a:r>
            <a:r>
              <a:rPr sz="2200" b="1" dirty="0" smtClean="0">
                <a:solidFill>
                  <a:srgbClr val="0070C0"/>
                </a:solidFill>
                <a:latin typeface="Georgia"/>
                <a:cs typeface="Georgia"/>
              </a:rPr>
              <a:t>β</a:t>
            </a:r>
            <a:r>
              <a:rPr lang="en-IN" sz="2200" b="1" dirty="0" smtClean="0">
                <a:solidFill>
                  <a:srgbClr val="0070C0"/>
                </a:solidFill>
                <a:latin typeface="Georgia"/>
                <a:cs typeface="Georgia"/>
              </a:rPr>
              <a:t>2</a:t>
            </a:r>
            <a:r>
              <a:rPr sz="2200" b="1" spc="926" dirty="0" smtClean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200" b="1" dirty="0">
                <a:solidFill>
                  <a:srgbClr val="0070C0"/>
                </a:solidFill>
                <a:latin typeface="Georgia"/>
                <a:cs typeface="Georgia"/>
              </a:rPr>
              <a:t>| …</a:t>
            </a:r>
            <a:r>
              <a:rPr sz="2200" b="1" spc="12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200" b="1" dirty="0">
                <a:solidFill>
                  <a:srgbClr val="0070C0"/>
                </a:solidFill>
                <a:latin typeface="Georgia"/>
                <a:cs typeface="Georgia"/>
              </a:rPr>
              <a:t>| </a:t>
            </a:r>
            <a:r>
              <a:rPr sz="2200" b="1" dirty="0" smtClean="0">
                <a:solidFill>
                  <a:srgbClr val="0070C0"/>
                </a:solidFill>
                <a:latin typeface="Georgia"/>
                <a:cs typeface="Georgia"/>
              </a:rPr>
              <a:t>β</a:t>
            </a:r>
            <a:r>
              <a:rPr lang="en-IN" sz="2200" b="1" dirty="0" smtClean="0">
                <a:solidFill>
                  <a:srgbClr val="0070C0"/>
                </a:solidFill>
                <a:latin typeface="Georgia"/>
                <a:cs typeface="Georgia"/>
              </a:rPr>
              <a:t>s</a:t>
            </a:r>
            <a:endParaRPr sz="2200" b="1" dirty="0">
              <a:solidFill>
                <a:srgbClr val="0070C0"/>
              </a:solidFill>
              <a:latin typeface="Georgia"/>
              <a:cs typeface="Georgia"/>
            </a:endParaRPr>
          </a:p>
        </p:txBody>
      </p:sp>
      <p:sp>
        <p:nvSpPr>
          <p:cNvPr id="18" name="object 19"/>
          <p:cNvSpPr txBox="1"/>
          <p:nvPr/>
        </p:nvSpPr>
        <p:spPr>
          <a:xfrm>
            <a:off x="575556" y="4443958"/>
            <a:ext cx="4164855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95"/>
              </a:lnSpc>
              <a:spcBef>
                <a:spcPts val="0"/>
              </a:spcBef>
              <a:spcAft>
                <a:spcPts val="0"/>
              </a:spcAft>
            </a:pPr>
            <a:r>
              <a:rPr sz="2200" b="1" dirty="0">
                <a:solidFill>
                  <a:srgbClr val="0070C0"/>
                </a:solidFill>
                <a:latin typeface="Georgia"/>
                <a:cs typeface="Georgia"/>
              </a:rPr>
              <a:t>A</a:t>
            </a:r>
            <a:r>
              <a:rPr sz="2200" b="1" spc="905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200" b="1" dirty="0">
                <a:solidFill>
                  <a:srgbClr val="0070C0"/>
                </a:solidFill>
                <a:latin typeface="Times New Roman"/>
                <a:cs typeface="Times New Roman"/>
              </a:rPr>
              <a:t>→</a:t>
            </a:r>
            <a:r>
              <a:rPr sz="2200" b="1" spc="21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200" b="1" dirty="0" smtClean="0">
                <a:solidFill>
                  <a:srgbClr val="0070C0"/>
                </a:solidFill>
                <a:latin typeface="Georgia"/>
                <a:cs typeface="Georgia"/>
              </a:rPr>
              <a:t>β</a:t>
            </a:r>
            <a:r>
              <a:rPr lang="en-IN" sz="2200" b="1" dirty="0" smtClean="0">
                <a:solidFill>
                  <a:srgbClr val="0070C0"/>
                </a:solidFill>
                <a:latin typeface="Georgia"/>
                <a:cs typeface="Georgia"/>
              </a:rPr>
              <a:t>1</a:t>
            </a:r>
            <a:r>
              <a:rPr lang="en-IN" sz="2200" b="1" dirty="0">
                <a:solidFill>
                  <a:srgbClr val="0070C0"/>
                </a:solidFill>
                <a:latin typeface="Georgia"/>
                <a:cs typeface="Georgia"/>
              </a:rPr>
              <a:t>Z</a:t>
            </a:r>
            <a:r>
              <a:rPr sz="2200" b="1" spc="925" dirty="0" smtClean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200" b="1" dirty="0">
                <a:solidFill>
                  <a:srgbClr val="0070C0"/>
                </a:solidFill>
                <a:latin typeface="Georgia"/>
                <a:cs typeface="Georgia"/>
              </a:rPr>
              <a:t>| </a:t>
            </a:r>
            <a:r>
              <a:rPr sz="2200" b="1" dirty="0" smtClean="0">
                <a:solidFill>
                  <a:srgbClr val="0070C0"/>
                </a:solidFill>
                <a:latin typeface="Georgia"/>
                <a:cs typeface="Georgia"/>
              </a:rPr>
              <a:t>β</a:t>
            </a:r>
            <a:r>
              <a:rPr lang="en-IN" sz="2200" b="1" dirty="0" smtClean="0">
                <a:solidFill>
                  <a:srgbClr val="0070C0"/>
                </a:solidFill>
                <a:latin typeface="Georgia"/>
                <a:cs typeface="Georgia"/>
              </a:rPr>
              <a:t>2</a:t>
            </a:r>
            <a:r>
              <a:rPr sz="2200" b="1" spc="928" dirty="0" smtClean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200" b="1" dirty="0">
                <a:solidFill>
                  <a:srgbClr val="0070C0"/>
                </a:solidFill>
                <a:latin typeface="Georgia"/>
                <a:cs typeface="Georgia"/>
              </a:rPr>
              <a:t>Z</a:t>
            </a:r>
            <a:r>
              <a:rPr sz="2200" b="1" spc="925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200" b="1" dirty="0">
                <a:solidFill>
                  <a:srgbClr val="0070C0"/>
                </a:solidFill>
                <a:latin typeface="Georgia"/>
                <a:cs typeface="Georgia"/>
              </a:rPr>
              <a:t>| … | </a:t>
            </a:r>
            <a:r>
              <a:rPr sz="2200" b="1" dirty="0" smtClean="0">
                <a:solidFill>
                  <a:srgbClr val="0070C0"/>
                </a:solidFill>
                <a:latin typeface="Georgia"/>
                <a:cs typeface="Georgia"/>
              </a:rPr>
              <a:t>β</a:t>
            </a:r>
            <a:r>
              <a:rPr lang="en-IN" sz="2200" b="1" dirty="0" smtClean="0">
                <a:solidFill>
                  <a:srgbClr val="0070C0"/>
                </a:solidFill>
                <a:latin typeface="Georgia"/>
                <a:cs typeface="Georgia"/>
              </a:rPr>
              <a:t>s</a:t>
            </a:r>
            <a:r>
              <a:rPr sz="2200" b="1" spc="757" dirty="0" smtClean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200" b="1" dirty="0">
                <a:solidFill>
                  <a:srgbClr val="0070C0"/>
                </a:solidFill>
                <a:latin typeface="Georgia"/>
                <a:cs typeface="Georgia"/>
              </a:rPr>
              <a:t>Z</a:t>
            </a:r>
          </a:p>
        </p:txBody>
      </p:sp>
      <p:sp>
        <p:nvSpPr>
          <p:cNvPr id="19" name="object 29"/>
          <p:cNvSpPr txBox="1"/>
          <p:nvPr/>
        </p:nvSpPr>
        <p:spPr>
          <a:xfrm>
            <a:off x="5220072" y="4434402"/>
            <a:ext cx="4186127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97"/>
              </a:lnSpc>
            </a:pPr>
            <a:r>
              <a:rPr sz="2200" b="1" dirty="0" smtClean="0">
                <a:solidFill>
                  <a:srgbClr val="0070C0"/>
                </a:solidFill>
                <a:latin typeface="Georgia"/>
                <a:cs typeface="Georgia"/>
              </a:rPr>
              <a:t>Z</a:t>
            </a:r>
            <a:r>
              <a:rPr sz="2200" b="1" dirty="0" smtClean="0">
                <a:solidFill>
                  <a:srgbClr val="0070C0"/>
                </a:solidFill>
                <a:latin typeface="Times New Roman"/>
                <a:cs typeface="Times New Roman"/>
              </a:rPr>
              <a:t>→</a:t>
            </a:r>
            <a:r>
              <a:rPr sz="2200" b="1" spc="10" dirty="0" smtClean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lang="el-GR" sz="2400" b="1" dirty="0">
                <a:solidFill>
                  <a:srgbClr val="0070C0"/>
                </a:solidFill>
                <a:latin typeface="Georgia"/>
                <a:cs typeface="Georgia"/>
              </a:rPr>
              <a:t>α</a:t>
            </a:r>
            <a:r>
              <a:rPr sz="2200" b="1" spc="719" dirty="0" smtClean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200" b="1" dirty="0">
                <a:solidFill>
                  <a:srgbClr val="0070C0"/>
                </a:solidFill>
                <a:latin typeface="Georgia"/>
                <a:cs typeface="Georgia"/>
              </a:rPr>
              <a:t>Z</a:t>
            </a:r>
            <a:r>
              <a:rPr sz="2200" b="1" spc="925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200" b="1" dirty="0">
                <a:solidFill>
                  <a:srgbClr val="0070C0"/>
                </a:solidFill>
                <a:latin typeface="Georgia"/>
                <a:cs typeface="Georgia"/>
              </a:rPr>
              <a:t>| </a:t>
            </a:r>
            <a:r>
              <a:rPr lang="el-GR" sz="2400" b="1" dirty="0">
                <a:solidFill>
                  <a:srgbClr val="0070C0"/>
                </a:solidFill>
                <a:latin typeface="Georgia"/>
                <a:cs typeface="Georgia"/>
              </a:rPr>
              <a:t>α</a:t>
            </a:r>
            <a:r>
              <a:rPr sz="2200" b="1" spc="926" dirty="0" smtClean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200" b="1" dirty="0">
                <a:solidFill>
                  <a:srgbClr val="0070C0"/>
                </a:solidFill>
                <a:latin typeface="Georgia"/>
                <a:cs typeface="Georgia"/>
              </a:rPr>
              <a:t>Z</a:t>
            </a:r>
            <a:r>
              <a:rPr sz="2200" b="1" spc="925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200" b="1" dirty="0">
                <a:solidFill>
                  <a:srgbClr val="0070C0"/>
                </a:solidFill>
                <a:latin typeface="Georgia"/>
                <a:cs typeface="Georgia"/>
              </a:rPr>
              <a:t>| …</a:t>
            </a:r>
            <a:r>
              <a:rPr sz="2200" b="1" spc="14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200" b="1" dirty="0">
                <a:solidFill>
                  <a:srgbClr val="0070C0"/>
                </a:solidFill>
                <a:latin typeface="Georgia"/>
                <a:cs typeface="Georgia"/>
              </a:rPr>
              <a:t>| </a:t>
            </a:r>
            <a:r>
              <a:rPr lang="el-GR" sz="2400" b="1" dirty="0">
                <a:solidFill>
                  <a:srgbClr val="0070C0"/>
                </a:solidFill>
                <a:latin typeface="Georgia"/>
                <a:cs typeface="Georgia"/>
              </a:rPr>
              <a:t>α</a:t>
            </a:r>
            <a:r>
              <a:rPr sz="2200" b="1" spc="719" dirty="0" smtClean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200" b="1" dirty="0">
                <a:solidFill>
                  <a:srgbClr val="0070C0"/>
                </a:solidFill>
                <a:latin typeface="Georgia"/>
                <a:cs typeface="Georgia"/>
              </a:rPr>
              <a:t>Z</a:t>
            </a:r>
          </a:p>
        </p:txBody>
      </p:sp>
      <p:sp>
        <p:nvSpPr>
          <p:cNvPr id="20" name="object 37"/>
          <p:cNvSpPr txBox="1"/>
          <p:nvPr/>
        </p:nvSpPr>
        <p:spPr>
          <a:xfrm>
            <a:off x="5292370" y="4032448"/>
            <a:ext cx="2942097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95"/>
              </a:lnSpc>
            </a:pPr>
            <a:r>
              <a:rPr sz="2200" b="1" dirty="0" smtClean="0">
                <a:solidFill>
                  <a:srgbClr val="0070C0"/>
                </a:solidFill>
                <a:latin typeface="Georgia"/>
                <a:cs typeface="Georgia"/>
              </a:rPr>
              <a:t>Z</a:t>
            </a:r>
            <a:r>
              <a:rPr sz="2200" b="1" dirty="0" smtClean="0">
                <a:solidFill>
                  <a:srgbClr val="0070C0"/>
                </a:solidFill>
                <a:latin typeface="Times New Roman"/>
                <a:cs typeface="Times New Roman"/>
              </a:rPr>
              <a:t>→</a:t>
            </a:r>
            <a:r>
              <a:rPr sz="2200" b="1" spc="10" dirty="0" smtClean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500" b="1" dirty="0" smtClean="0">
                <a:solidFill>
                  <a:srgbClr val="0070C0"/>
                </a:solidFill>
                <a:latin typeface="Georgia"/>
                <a:cs typeface="Georgia"/>
              </a:rPr>
              <a:t>α</a:t>
            </a:r>
            <a:r>
              <a:rPr sz="2200" b="1" spc="719" dirty="0" smtClean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200" b="1" dirty="0">
                <a:solidFill>
                  <a:srgbClr val="0070C0"/>
                </a:solidFill>
                <a:latin typeface="Georgia"/>
                <a:cs typeface="Georgia"/>
              </a:rPr>
              <a:t>| </a:t>
            </a:r>
            <a:r>
              <a:rPr lang="el-GR" sz="2400" b="1" dirty="0">
                <a:solidFill>
                  <a:srgbClr val="0070C0"/>
                </a:solidFill>
                <a:latin typeface="Georgia"/>
                <a:cs typeface="Georgia"/>
              </a:rPr>
              <a:t>α</a:t>
            </a:r>
            <a:r>
              <a:rPr sz="2200" b="1" spc="922" dirty="0" smtClean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200" b="1" dirty="0">
                <a:solidFill>
                  <a:srgbClr val="0070C0"/>
                </a:solidFill>
                <a:latin typeface="Georgia"/>
                <a:cs typeface="Georgia"/>
              </a:rPr>
              <a:t>| …</a:t>
            </a:r>
            <a:r>
              <a:rPr sz="2200" b="1" spc="15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200" b="1" dirty="0">
                <a:solidFill>
                  <a:srgbClr val="0070C0"/>
                </a:solidFill>
                <a:latin typeface="Georgia"/>
                <a:cs typeface="Georgia"/>
              </a:rPr>
              <a:t>| </a:t>
            </a:r>
            <a:r>
              <a:rPr lang="el-GR" sz="2400" b="1" dirty="0">
                <a:solidFill>
                  <a:srgbClr val="0070C0"/>
                </a:solidFill>
                <a:latin typeface="Georgia"/>
                <a:cs typeface="Georgia"/>
              </a:rPr>
              <a:t>α</a:t>
            </a:r>
            <a:endParaRPr sz="2200" b="1" dirty="0">
              <a:solidFill>
                <a:srgbClr val="0070C0"/>
              </a:solidFill>
              <a:latin typeface="Georgia"/>
              <a:cs typeface="Georgia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4860032" y="3824628"/>
            <a:ext cx="0" cy="977939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7544" y="3671171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smtClean="0">
                <a:solidFill>
                  <a:srgbClr val="C00000"/>
                </a:solidFill>
              </a:rPr>
              <a:t>Set of A- productions:</a:t>
            </a:r>
            <a:endParaRPr lang="en-IN" i="1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48939" y="3616659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smtClean="0">
                <a:solidFill>
                  <a:srgbClr val="C00000"/>
                </a:solidFill>
              </a:rPr>
              <a:t>Set of Z- productions:</a:t>
            </a:r>
            <a:endParaRPr lang="en-IN" i="1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03868" y="448756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70C0"/>
                </a:solidFill>
                <a:latin typeface="Georgia"/>
                <a:cs typeface="Georgia"/>
              </a:rPr>
              <a:t>1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6504855" y="412420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0070C0"/>
                </a:solidFill>
                <a:latin typeface="Georgia"/>
                <a:cs typeface="Georgia"/>
              </a:rPr>
              <a:t>2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7596336" y="408104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0070C0"/>
                </a:solidFill>
                <a:latin typeface="Georgia"/>
                <a:cs typeface="Georgia"/>
              </a:rPr>
              <a:t>r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5960925" y="410332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70C0"/>
                </a:solidFill>
                <a:latin typeface="Georgia"/>
                <a:cs typeface="Georgia"/>
              </a:rPr>
              <a:t>1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6804248" y="447265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0070C0"/>
                </a:solidFill>
                <a:latin typeface="Georgia"/>
                <a:cs typeface="Georgia"/>
              </a:rPr>
              <a:t>2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8247021" y="450122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0070C0"/>
                </a:solidFill>
                <a:latin typeface="Georgia"/>
                <a:cs typeface="Georgia"/>
              </a:rPr>
              <a:t>r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1187624" y="2568174"/>
            <a:ext cx="2880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1 </a:t>
            </a:r>
            <a:endParaRPr lang="en-IN" sz="2100" dirty="0">
              <a:solidFill>
                <a:srgbClr val="000000"/>
              </a:solidFill>
              <a:latin typeface="Georgia"/>
              <a:cs typeface="Georgi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70998" y="2593012"/>
            <a:ext cx="2880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2 </a:t>
            </a:r>
            <a:endParaRPr lang="en-IN" sz="2100" dirty="0">
              <a:solidFill>
                <a:srgbClr val="000000"/>
              </a:solidFill>
              <a:latin typeface="Georgia"/>
              <a:cs typeface="Georgi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24108" y="2553253"/>
            <a:ext cx="2880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 smtClean="0">
                <a:solidFill>
                  <a:srgbClr val="000000"/>
                </a:solidFill>
                <a:latin typeface="Georgia"/>
                <a:cs typeface="Georgia"/>
              </a:rPr>
              <a:t>r </a:t>
            </a:r>
            <a:endParaRPr lang="en-IN" sz="2100" dirty="0">
              <a:solidFill>
                <a:srgbClr val="000000"/>
              </a:solidFill>
              <a:latin typeface="Georgia"/>
              <a:cs typeface="Georg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8EBC0B-68FA-48DA-910D-C3BE1A0F4E10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057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64105" y="278776"/>
            <a:ext cx="4335251" cy="1080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0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C00000"/>
                </a:solidFill>
                <a:latin typeface="FATKBA+Arial Rounded MT Bold"/>
                <a:cs typeface="FATKBA+Arial Rounded MT Bold"/>
              </a:rPr>
              <a:t>Conversion to GNF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2900" y="1265836"/>
            <a:ext cx="7768789" cy="11696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1.</a:t>
            </a:r>
            <a:r>
              <a:rPr sz="2400" spc="134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Eliminate</a:t>
            </a:r>
            <a:r>
              <a:rPr sz="2400" spc="-4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null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,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unit productions</a:t>
            </a:r>
            <a:r>
              <a:rPr sz="2400" b="1" spc="-10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&amp;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useless</a:t>
            </a:r>
          </a:p>
          <a:p>
            <a:pPr marL="457504" marR="0">
              <a:lnSpc>
                <a:spcPts val="2729"/>
              </a:lnSpc>
              <a:spcBef>
                <a:spcPts val="152"/>
              </a:spcBef>
              <a:spcAft>
                <a:spcPts val="0"/>
              </a:spcAft>
            </a:pP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symbols</a:t>
            </a:r>
            <a:r>
              <a:rPr sz="2400" b="1" spc="-20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from the grammar 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2900" y="2150010"/>
            <a:ext cx="7817267" cy="15354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2.</a:t>
            </a:r>
            <a:r>
              <a:rPr sz="2400" spc="102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Convert it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to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Chomsky Normal Form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(CNF)</a:t>
            </a:r>
          </a:p>
          <a:p>
            <a:pPr marL="457504" marR="0">
              <a:lnSpc>
                <a:spcPts val="2729"/>
              </a:lnSpc>
              <a:spcBef>
                <a:spcPts val="15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generating</a:t>
            </a:r>
            <a:r>
              <a:rPr sz="2400" spc="-3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the language L(G′ ) =</a:t>
            </a:r>
            <a:r>
              <a:rPr sz="2400" spc="-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L(G)</a:t>
            </a:r>
            <a:r>
              <a:rPr sz="24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−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{ε}</a:t>
            </a:r>
          </a:p>
          <a:p>
            <a:pPr marL="457504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where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0404" y="3247671"/>
            <a:ext cx="3323649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G′</a:t>
            </a:r>
            <a:r>
              <a:rPr sz="24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(V′ , Σ, P′ , S) in.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42900" y="3766111"/>
            <a:ext cx="6983345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Georgia"/>
                <a:cs typeface="Georgia"/>
              </a:rPr>
              <a:t>3.</a:t>
            </a:r>
            <a:r>
              <a:rPr sz="2400" b="1" spc="70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Rename the variables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like A</a:t>
            </a:r>
            <a:r>
              <a:rPr sz="2400" spc="10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, A</a:t>
            </a:r>
            <a:r>
              <a:rPr sz="2400" spc="30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,</a:t>
            </a:r>
            <a:r>
              <a:rPr sz="2400" spc="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. . . 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027040" y="3934419"/>
            <a:ext cx="391894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473572" y="3934419"/>
            <a:ext cx="418022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15404" y="3934419"/>
            <a:ext cx="424554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00404" y="4131871"/>
            <a:ext cx="6556340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starting</a:t>
            </a:r>
            <a:r>
              <a:rPr sz="2400" spc="-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with S 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400" spc="10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.</a:t>
            </a:r>
            <a:r>
              <a:rPr sz="24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Rewrite</a:t>
            </a:r>
            <a:r>
              <a:rPr sz="2400" b="1" spc="18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the</a:t>
            </a:r>
            <a:r>
              <a:rPr sz="2400" b="1" spc="10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prod</a:t>
            </a:r>
            <a:r>
              <a:rPr sz="2400" b="1" baseline="29999" dirty="0">
                <a:solidFill>
                  <a:srgbClr val="0070C0"/>
                </a:solidFill>
                <a:latin typeface="Georgia"/>
                <a:cs typeface="Georgia"/>
              </a:rPr>
              <a:t>n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303142" y="4300179"/>
            <a:ext cx="391894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46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6F7AA-F954-48BA-8CCC-3FE4B95DEBA0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34611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3173" y="613327"/>
            <a:ext cx="4554069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339933"/>
                </a:solidFill>
                <a:latin typeface="Georgia"/>
                <a:cs typeface="Georgia"/>
              </a:rPr>
              <a:t>Example of Context-Free</a:t>
            </a:r>
            <a:r>
              <a:rPr sz="2000" spc="-20" dirty="0">
                <a:solidFill>
                  <a:srgbClr val="339933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339933"/>
                </a:solidFill>
                <a:latin typeface="Georgia"/>
                <a:cs typeface="Georgia"/>
              </a:rPr>
              <a:t>Grammar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1783" y="1049582"/>
            <a:ext cx="3265799" cy="1229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54"/>
              </a:lnSpc>
              <a:spcBef>
                <a:spcPts val="0"/>
              </a:spcBef>
              <a:spcAft>
                <a:spcPts val="0"/>
              </a:spcAft>
            </a:pPr>
            <a:r>
              <a:rPr sz="3350" dirty="0">
                <a:solidFill>
                  <a:srgbClr val="000000"/>
                </a:solidFill>
                <a:latin typeface="Comic Sans MS"/>
                <a:cs typeface="Comic Sans MS"/>
              </a:rPr>
              <a:t>S</a:t>
            </a:r>
            <a:r>
              <a:rPr sz="3350" spc="110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50" dirty="0">
                <a:solidFill>
                  <a:srgbClr val="000000"/>
                </a:solidFill>
                <a:latin typeface="LMQNTW+Symbol"/>
                <a:cs typeface="LMQNTW+Symbol"/>
              </a:rPr>
              <a:t></a:t>
            </a:r>
            <a:r>
              <a:rPr sz="3350" spc="4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50" spc="162" dirty="0">
                <a:solidFill>
                  <a:srgbClr val="000000"/>
                </a:solidFill>
                <a:latin typeface="Comic Sans MS"/>
                <a:cs typeface="Comic Sans MS"/>
              </a:rPr>
              <a:t>aSb</a:t>
            </a:r>
            <a:r>
              <a:rPr sz="3350" spc="2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50" dirty="0">
                <a:solidFill>
                  <a:srgbClr val="000000"/>
                </a:solidFill>
                <a:latin typeface="Comic Sans MS"/>
                <a:cs typeface="Comic Sans MS"/>
              </a:rPr>
              <a:t>|</a:t>
            </a:r>
            <a:r>
              <a:rPr sz="3350" spc="-8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50" dirty="0">
                <a:solidFill>
                  <a:srgbClr val="000000"/>
                </a:solidFill>
                <a:latin typeface="LMQNTW+Symbol"/>
                <a:cs typeface="LMQNTW+Symbol"/>
              </a:rPr>
              <a:t>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69246" y="1622280"/>
            <a:ext cx="5404453" cy="1226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35"/>
              </a:lnSpc>
              <a:spcBef>
                <a:spcPts val="0"/>
              </a:spcBef>
              <a:spcAft>
                <a:spcPts val="0"/>
              </a:spcAft>
            </a:pPr>
            <a:r>
              <a:rPr sz="3550" i="1" dirty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sz="3550" i="1" spc="3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550" dirty="0">
                <a:solidFill>
                  <a:srgbClr val="000000"/>
                </a:solidFill>
                <a:latin typeface="LMQNTW+Symbol"/>
                <a:cs typeface="LMQNTW+Symbol"/>
              </a:rPr>
              <a:t></a:t>
            </a:r>
            <a:r>
              <a:rPr sz="3550" spc="-1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550" spc="175" dirty="0">
                <a:solidFill>
                  <a:srgbClr val="000000"/>
                </a:solidFill>
                <a:latin typeface="Times New Roman"/>
                <a:cs typeface="Times New Roman"/>
              </a:rPr>
              <a:t>{</a:t>
            </a:r>
            <a:r>
              <a:rPr sz="3550" i="1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3550" i="1" spc="4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550" dirty="0">
                <a:solidFill>
                  <a:srgbClr val="000000"/>
                </a:solidFill>
                <a:latin typeface="LMQNTW+Symbol"/>
                <a:cs typeface="LMQNTW+Symbol"/>
              </a:rPr>
              <a:t></a:t>
            </a:r>
            <a:r>
              <a:rPr sz="3550" spc="3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550" i="1" spc="227" dirty="0">
                <a:solidFill>
                  <a:srgbClr val="000000"/>
                </a:solidFill>
                <a:latin typeface="Times New Roman"/>
                <a:cs typeface="Times New Roman"/>
              </a:rPr>
              <a:t>aSb</a:t>
            </a:r>
            <a:r>
              <a:rPr sz="355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3550" spc="1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550" i="1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3550" i="1" spc="48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550" dirty="0">
                <a:solidFill>
                  <a:srgbClr val="000000"/>
                </a:solidFill>
                <a:latin typeface="LMQNTW+Symbol"/>
                <a:cs typeface="LMQNTW+Symbol"/>
              </a:rPr>
              <a:t></a:t>
            </a:r>
            <a:r>
              <a:rPr sz="3550" spc="32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550" spc="308" dirty="0">
                <a:solidFill>
                  <a:srgbClr val="000000"/>
                </a:solidFill>
                <a:latin typeface="LMQNTW+Symbol"/>
                <a:cs typeface="LMQNTW+Symbol"/>
              </a:rPr>
              <a:t></a:t>
            </a:r>
            <a:r>
              <a:rPr sz="3550" dirty="0">
                <a:solidFill>
                  <a:srgbClr val="000000"/>
                </a:solidFill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48653" y="2341551"/>
            <a:ext cx="1777119" cy="602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339966"/>
                </a:solidFill>
                <a:latin typeface="Georgia"/>
                <a:cs typeface="Georgia"/>
              </a:rPr>
              <a:t>productions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03280" y="2549107"/>
            <a:ext cx="910981" cy="1348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71"/>
              </a:lnSpc>
              <a:spcBef>
                <a:spcPts val="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LMQNTW+Symbol"/>
                <a:cs typeface="LMQNTW+Symbol"/>
              </a:rPr>
              <a:t>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947176" y="2539657"/>
            <a:ext cx="910981" cy="1348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71"/>
              </a:lnSpc>
              <a:spcBef>
                <a:spcPts val="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LMQNTW+Symbol"/>
                <a:cs typeface="LMQNTW+Symbol"/>
              </a:rPr>
              <a:t>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72650" y="2610146"/>
            <a:ext cx="3685610" cy="5060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39"/>
              </a:lnSpc>
            </a:pPr>
            <a:r>
              <a:rPr sz="3450" b="1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sz="3450" b="1" spc="4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450" dirty="0">
                <a:solidFill>
                  <a:srgbClr val="000000"/>
                </a:solidFill>
                <a:latin typeface="LMQNTW+Symbol"/>
                <a:cs typeface="LMQNTW+Symbol"/>
              </a:rPr>
              <a:t></a:t>
            </a:r>
            <a:r>
              <a:rPr sz="3450" spc="138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345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lang="en-IN" sz="3400" baseline="-25000" dirty="0" smtClean="0"/>
              <a:t>N</a:t>
            </a:r>
            <a:r>
              <a:rPr sz="345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3450" spc="-28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450" spc="313" dirty="0">
                <a:solidFill>
                  <a:srgbClr val="000000"/>
                </a:solidFill>
                <a:latin typeface="LMQNTW+Symbol"/>
                <a:cs typeface="LMQNTW+Symbol"/>
              </a:rPr>
              <a:t></a:t>
            </a:r>
            <a:r>
              <a:rPr sz="3450" spc="457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3450" b="1" spc="250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345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3450" spc="-2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450" b="1" dirty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25465" y="3639837"/>
            <a:ext cx="2274535" cy="551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20"/>
              </a:lnSpc>
            </a:pPr>
            <a:r>
              <a:rPr lang="en-IN" sz="3600" b="1" dirty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lang="en-IN" sz="3600" baseline="-25000" dirty="0"/>
              <a:t>N</a:t>
            </a:r>
            <a:r>
              <a:rPr sz="3550" i="1" spc="846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550" dirty="0">
                <a:solidFill>
                  <a:srgbClr val="000000"/>
                </a:solidFill>
                <a:latin typeface="LMQNTW+Symbol"/>
                <a:cs typeface="LMQNTW+Symbol"/>
              </a:rPr>
              <a:t></a:t>
            </a:r>
            <a:r>
              <a:rPr sz="3550" spc="-1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550" spc="177" dirty="0">
                <a:solidFill>
                  <a:srgbClr val="000000"/>
                </a:solidFill>
                <a:latin typeface="Times New Roman"/>
                <a:cs typeface="Times New Roman"/>
              </a:rPr>
              <a:t>{</a:t>
            </a:r>
            <a:r>
              <a:rPr sz="3550" i="1" spc="357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3550" dirty="0">
                <a:solidFill>
                  <a:srgbClr val="000000"/>
                </a:solidFill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320812" y="3790434"/>
            <a:ext cx="1700783" cy="792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88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0000"/>
                </a:solidFill>
                <a:latin typeface="LMQNTW+Symbol"/>
                <a:cs typeface="LMQNTW+Symbol"/>
              </a:rPr>
              <a:t></a:t>
            </a:r>
            <a:r>
              <a:rPr sz="23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LMQNTW+Symbol"/>
                <a:cs typeface="LMQNTW+Symbol"/>
              </a:rPr>
              <a:t></a:t>
            </a:r>
            <a:r>
              <a:rPr sz="23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Times New Roman"/>
                <a:cs typeface="Times New Roman"/>
              </a:rPr>
              <a:t>{</a:t>
            </a:r>
            <a:r>
              <a:rPr sz="2300" b="1" spc="162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300" spc="321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2300" b="1" spc="75" dirty="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sz="2300" dirty="0">
                <a:solidFill>
                  <a:srgbClr val="000000"/>
                </a:solidFill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240401" y="3926206"/>
            <a:ext cx="1911731" cy="602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339966"/>
                </a:solidFill>
                <a:latin typeface="Georgia"/>
                <a:cs typeface="Georgia"/>
              </a:rPr>
              <a:t>start</a:t>
            </a:r>
            <a:r>
              <a:rPr sz="1800" b="1" spc="-14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339966"/>
                </a:solidFill>
                <a:latin typeface="Georgia"/>
                <a:cs typeface="Georgia"/>
              </a:rPr>
              <a:t>variable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9276" y="4286200"/>
            <a:ext cx="1420138" cy="602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7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339966"/>
                </a:solidFill>
                <a:latin typeface="Georgia"/>
                <a:cs typeface="Georgia"/>
              </a:rPr>
              <a:t>variables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295777" y="4286200"/>
            <a:ext cx="1487647" cy="602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7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339966"/>
                </a:solidFill>
                <a:latin typeface="Georgia"/>
                <a:cs typeface="Georgia"/>
              </a:rPr>
              <a:t>terminals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808719" y="4738518"/>
            <a:ext cx="34640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5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0198B-A3EE-4EDE-BDCD-D3A17A32E2B2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2900" y="397020"/>
            <a:ext cx="2817199" cy="670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4.</a:t>
            </a:r>
            <a:r>
              <a:rPr sz="2000" spc="145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Checking</a:t>
            </a:r>
            <a:r>
              <a:rPr sz="20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for loop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4308" y="854754"/>
            <a:ext cx="6529416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◊</a:t>
            </a:r>
            <a:r>
              <a:rPr sz="2000" spc="1202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Prod</a:t>
            </a:r>
            <a:r>
              <a:rPr sz="2000" baseline="30000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</a:t>
            </a:r>
            <a:r>
              <a:rPr sz="20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of following</a:t>
            </a:r>
            <a:r>
              <a:rPr sz="20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form</a:t>
            </a:r>
            <a:r>
              <a:rPr sz="2000" spc="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don’t</a:t>
            </a:r>
            <a:r>
              <a:rPr sz="20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give</a:t>
            </a:r>
            <a:r>
              <a:rPr sz="2000" spc="-2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rise to loops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0924" y="1290984"/>
            <a:ext cx="4769237" cy="692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A</a:t>
            </a:r>
            <a:r>
              <a:rPr sz="2000" b="1" spc="459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70C0"/>
                </a:solidFill>
                <a:latin typeface="QQTCCH+Wingdings"/>
                <a:cs typeface="QQTCCH+Wingdings"/>
              </a:rPr>
              <a:t></a:t>
            </a:r>
            <a:r>
              <a:rPr sz="2000" spc="2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a X</a:t>
            </a:r>
            <a:r>
              <a:rPr sz="2000" b="1" spc="509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where a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</a:t>
            </a:r>
            <a:r>
              <a:rPr sz="2000" spc="-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Σ,</a:t>
            </a:r>
            <a:r>
              <a:rPr sz="2000" spc="98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X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</a:t>
            </a:r>
            <a:r>
              <a:rPr sz="2000" spc="-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(V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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Σ)*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44422" y="1454221"/>
            <a:ext cx="316977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0070C0"/>
                </a:solidFill>
                <a:latin typeface="Georgia"/>
                <a:cs typeface="Georgia"/>
              </a:rPr>
              <a:t>i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0924" y="1748439"/>
            <a:ext cx="6002687" cy="692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A</a:t>
            </a:r>
            <a:r>
              <a:rPr sz="2000" b="1" spc="459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70C0"/>
                </a:solidFill>
                <a:latin typeface="QQTCCH+Wingdings"/>
                <a:cs typeface="QQTCCH+Wingdings"/>
              </a:rPr>
              <a:t></a:t>
            </a:r>
            <a:r>
              <a:rPr sz="2000" spc="2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A</a:t>
            </a:r>
            <a:r>
              <a:rPr sz="2000" b="1" spc="459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X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where a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</a:t>
            </a:r>
            <a:r>
              <a:rPr sz="2000" spc="-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Σ,</a:t>
            </a:r>
            <a:r>
              <a:rPr sz="2000" spc="98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X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</a:t>
            </a:r>
            <a:r>
              <a:rPr sz="2000" spc="-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(V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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Σ)* and</a:t>
            </a:r>
            <a:r>
              <a:rPr sz="2000" spc="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i &lt;</a:t>
            </a:r>
            <a:r>
              <a:rPr sz="2000" b="1" spc="1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j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44422" y="1911675"/>
            <a:ext cx="316977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0070C0"/>
                </a:solidFill>
                <a:latin typeface="Georgia"/>
                <a:cs typeface="Georgia"/>
              </a:rPr>
              <a:t>i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75357" y="1911675"/>
            <a:ext cx="315738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0070C0"/>
                </a:solidFill>
                <a:latin typeface="Georgia"/>
                <a:cs typeface="Georgia"/>
              </a:rPr>
              <a:t>j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94308" y="2226608"/>
            <a:ext cx="6924166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◊</a:t>
            </a:r>
            <a:r>
              <a:rPr sz="2000" spc="1202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In</a:t>
            </a:r>
            <a:r>
              <a:rPr sz="20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prod</a:t>
            </a:r>
            <a:r>
              <a:rPr sz="2000" baseline="30000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 having loop,</a:t>
            </a:r>
            <a:r>
              <a:rPr sz="20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carry</a:t>
            </a:r>
            <a:r>
              <a:rPr sz="2000" spc="3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out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substitution</a:t>
            </a:r>
            <a:r>
              <a:rPr sz="2000" spc="-3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to get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50924" y="2531509"/>
            <a:ext cx="2096025" cy="670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Left</a:t>
            </a:r>
            <a:r>
              <a:rPr sz="2000" spc="-2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Recursion.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50924" y="2968019"/>
            <a:ext cx="6002687" cy="692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A</a:t>
            </a:r>
            <a:r>
              <a:rPr sz="2000" b="1" spc="459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70C0"/>
                </a:solidFill>
                <a:latin typeface="QQTCCH+Wingdings"/>
                <a:cs typeface="QQTCCH+Wingdings"/>
              </a:rPr>
              <a:t></a:t>
            </a:r>
            <a:r>
              <a:rPr sz="2000" spc="2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A</a:t>
            </a:r>
            <a:r>
              <a:rPr sz="2000" b="1" spc="459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X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where a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</a:t>
            </a:r>
            <a:r>
              <a:rPr sz="2000" spc="-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Σ,</a:t>
            </a:r>
            <a:r>
              <a:rPr sz="2000" spc="98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X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</a:t>
            </a:r>
            <a:r>
              <a:rPr sz="2000" spc="-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(V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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Σ)* and</a:t>
            </a:r>
            <a:r>
              <a:rPr sz="2000" spc="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i &gt;</a:t>
            </a:r>
            <a:r>
              <a:rPr sz="2000" b="1" spc="1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j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44422" y="3131257"/>
            <a:ext cx="316977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0070C0"/>
                </a:solidFill>
                <a:latin typeface="Georgia"/>
                <a:cs typeface="Georgia"/>
              </a:rPr>
              <a:t>i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975357" y="3131257"/>
            <a:ext cx="315738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0070C0"/>
                </a:solidFill>
                <a:latin typeface="Georgia"/>
                <a:cs typeface="Georgia"/>
              </a:rPr>
              <a:t>j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42900" y="3445909"/>
            <a:ext cx="6803304" cy="1127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5.</a:t>
            </a:r>
            <a:r>
              <a:rPr sz="2000" b="1" spc="1236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Eliminate Left</a:t>
            </a:r>
            <a:r>
              <a:rPr sz="2000" b="1" spc="23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Recursion</a:t>
            </a:r>
            <a:r>
              <a:rPr sz="2000" b="1" spc="-21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from all</a:t>
            </a:r>
            <a:r>
              <a:rPr sz="20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the Prod</a:t>
            </a:r>
            <a:r>
              <a:rPr sz="2000" baseline="30000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</a:t>
            </a:r>
          </a:p>
          <a:p>
            <a:pPr marL="0" marR="0">
              <a:lnSpc>
                <a:spcPts val="2277"/>
              </a:lnSpc>
              <a:spcBef>
                <a:spcPts val="132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6.</a:t>
            </a:r>
            <a:r>
              <a:rPr sz="2000" spc="143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Do</a:t>
            </a:r>
            <a:r>
              <a:rPr sz="20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substitution</a:t>
            </a:r>
            <a:r>
              <a:rPr sz="2000" b="1" spc="-12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in prod</a:t>
            </a:r>
            <a:r>
              <a:rPr sz="2000" baseline="30000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 not in GNF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47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BE98-4483-4817-9765-51C74FDF3F62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68589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15137" y="253408"/>
            <a:ext cx="4347442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Convert</a:t>
            </a:r>
            <a:r>
              <a:rPr sz="2000" b="1" spc="-2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lang="en-IN" sz="2000" b="1" spc="-20" dirty="0" smtClean="0">
                <a:solidFill>
                  <a:srgbClr val="C00000"/>
                </a:solidFill>
                <a:latin typeface="Georgia"/>
                <a:cs typeface="Georgia"/>
              </a:rPr>
              <a:t>given CFG </a:t>
            </a:r>
            <a:r>
              <a:rPr sz="2000" b="1" dirty="0" smtClean="0">
                <a:solidFill>
                  <a:srgbClr val="C00000"/>
                </a:solidFill>
                <a:latin typeface="Georgia"/>
                <a:cs typeface="Georgia"/>
              </a:rPr>
              <a:t>to</a:t>
            </a:r>
            <a:r>
              <a:rPr sz="2000" b="1" spc="14" dirty="0" smtClean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GNF</a:t>
            </a:r>
          </a:p>
        </p:txBody>
      </p:sp>
      <p:sp>
        <p:nvSpPr>
          <p:cNvPr id="4" name="object 5"/>
          <p:cNvSpPr txBox="1"/>
          <p:nvPr/>
        </p:nvSpPr>
        <p:spPr>
          <a:xfrm>
            <a:off x="415137" y="712133"/>
            <a:ext cx="1593211" cy="60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7"/>
              </a:lnSpc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2000" dirty="0">
                <a:solidFill>
                  <a:srgbClr val="000000"/>
                </a:solidFill>
                <a:latin typeface="Georgia"/>
                <a:cs typeface="Georgia"/>
              </a:rPr>
              <a:t>AA | a</a:t>
            </a:r>
            <a:endParaRPr sz="2000" dirty="0">
              <a:solidFill>
                <a:srgbClr val="000000"/>
              </a:solidFill>
              <a:latin typeface="Georgia"/>
              <a:cs typeface="Georgia"/>
            </a:endParaRPr>
          </a:p>
          <a:p>
            <a:pPr marL="0" marR="0">
              <a:lnSpc>
                <a:spcPts val="2279"/>
              </a:lnSpc>
              <a:spcBef>
                <a:spcPts val="1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0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z="2000" dirty="0" smtClean="0">
                <a:solidFill>
                  <a:srgbClr val="000000"/>
                </a:solidFill>
                <a:latin typeface="Georgia"/>
                <a:cs typeface="Georgia"/>
              </a:rPr>
              <a:t>S</a:t>
            </a:r>
            <a:r>
              <a:rPr sz="2000" dirty="0" smtClean="0">
                <a:solidFill>
                  <a:srgbClr val="000000"/>
                </a:solidFill>
                <a:latin typeface="Georgia"/>
                <a:cs typeface="Georgia"/>
              </a:rPr>
              <a:t>S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| </a:t>
            </a:r>
            <a:r>
              <a:rPr sz="2000" dirty="0" smtClean="0">
                <a:solidFill>
                  <a:srgbClr val="000000"/>
                </a:solidFill>
                <a:latin typeface="Georgia"/>
                <a:cs typeface="Georgia"/>
              </a:rPr>
              <a:t>b</a:t>
            </a:r>
            <a:endParaRPr sz="2000" dirty="0">
              <a:solidFill>
                <a:srgbClr val="000000"/>
              </a:solidFill>
              <a:latin typeface="Georgia"/>
              <a:cs typeface="Georgia"/>
            </a:endParaRPr>
          </a:p>
        </p:txBody>
      </p:sp>
      <p:sp>
        <p:nvSpPr>
          <p:cNvPr id="5" name="object 21"/>
          <p:cNvSpPr txBox="1"/>
          <p:nvPr/>
        </p:nvSpPr>
        <p:spPr>
          <a:xfrm>
            <a:off x="353674" y="1695071"/>
            <a:ext cx="3927951" cy="8976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Step 1 &amp; 2: Convert to</a:t>
            </a:r>
            <a:r>
              <a:rPr sz="2000" b="1" spc="27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CNF</a:t>
            </a:r>
          </a:p>
          <a:p>
            <a:pPr marL="0" marR="0">
              <a:lnSpc>
                <a:spcPts val="2277"/>
              </a:lnSpc>
              <a:spcBef>
                <a:spcPts val="125"/>
              </a:spcBef>
              <a:spcAft>
                <a:spcPts val="0"/>
              </a:spcAft>
            </a:pPr>
            <a:r>
              <a:rPr lang="en-IN" sz="2000" dirty="0" smtClean="0">
                <a:solidFill>
                  <a:srgbClr val="000000"/>
                </a:solidFill>
                <a:latin typeface="Georgia"/>
                <a:cs typeface="Georgia"/>
              </a:rPr>
              <a:t>No null and unit productions and </a:t>
            </a:r>
            <a:r>
              <a:rPr sz="2000" dirty="0" smtClean="0">
                <a:solidFill>
                  <a:srgbClr val="000000"/>
                </a:solidFill>
                <a:latin typeface="Georgia"/>
                <a:cs typeface="Georgia"/>
              </a:rPr>
              <a:t>Already</a:t>
            </a:r>
            <a:r>
              <a:rPr sz="2000" spc="-15" dirty="0" smtClean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in</a:t>
            </a:r>
            <a:r>
              <a:rPr sz="20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CNF</a:t>
            </a:r>
          </a:p>
        </p:txBody>
      </p:sp>
      <p:sp>
        <p:nvSpPr>
          <p:cNvPr id="6" name="object 27"/>
          <p:cNvSpPr txBox="1"/>
          <p:nvPr/>
        </p:nvSpPr>
        <p:spPr>
          <a:xfrm>
            <a:off x="384323" y="2750501"/>
            <a:ext cx="4347442" cy="97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Step 3: Rename the variables</a:t>
            </a:r>
          </a:p>
          <a:p>
            <a:pPr marL="0" marR="0">
              <a:lnSpc>
                <a:spcPts val="2279"/>
              </a:lnSpc>
              <a:spcBef>
                <a:spcPts val="122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&amp; Rewrite the prod</a:t>
            </a:r>
            <a:r>
              <a:rPr sz="2000" b="1" baseline="30000" dirty="0">
                <a:solidFill>
                  <a:srgbClr val="0070C0"/>
                </a:solidFill>
                <a:latin typeface="Georgia"/>
                <a:cs typeface="Georgia"/>
              </a:rPr>
              <a:t>n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s</a:t>
            </a:r>
          </a:p>
        </p:txBody>
      </p:sp>
      <p:sp>
        <p:nvSpPr>
          <p:cNvPr id="7" name="object 40"/>
          <p:cNvSpPr txBox="1"/>
          <p:nvPr/>
        </p:nvSpPr>
        <p:spPr>
          <a:xfrm>
            <a:off x="415137" y="3552234"/>
            <a:ext cx="1129835" cy="713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S – A</a:t>
            </a:r>
            <a:r>
              <a:rPr sz="2000" b="1" baseline="-24599" dirty="0">
                <a:solidFill>
                  <a:srgbClr val="C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8" name="object 41"/>
          <p:cNvSpPr txBox="1"/>
          <p:nvPr/>
        </p:nvSpPr>
        <p:spPr>
          <a:xfrm>
            <a:off x="1725802" y="3552234"/>
            <a:ext cx="1183697" cy="713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 –</a:t>
            </a:r>
            <a:r>
              <a:rPr sz="2000" b="1" spc="2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2000" b="1" baseline="-24599" dirty="0">
                <a:solidFill>
                  <a:srgbClr val="C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9" name="object 43"/>
          <p:cNvSpPr txBox="1"/>
          <p:nvPr/>
        </p:nvSpPr>
        <p:spPr>
          <a:xfrm>
            <a:off x="415137" y="3913421"/>
            <a:ext cx="1852607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7"/>
              </a:lnSpc>
            </a:pP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640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43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 err="1" smtClean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lang="en-IN" sz="2000" b="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lang="en-IN" sz="2000" b="1" dirty="0" smtClean="0">
                <a:solidFill>
                  <a:srgbClr val="339966"/>
                </a:solidFill>
                <a:latin typeface="Georgia"/>
                <a:cs typeface="Georgia"/>
              </a:rPr>
              <a:t>  | </a:t>
            </a:r>
            <a:r>
              <a:rPr lang="en-IN"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endParaRPr sz="2000" b="1" dirty="0">
              <a:solidFill>
                <a:srgbClr val="339966"/>
              </a:solidFill>
              <a:latin typeface="Georgia"/>
              <a:cs typeface="Georgia"/>
            </a:endParaRPr>
          </a:p>
        </p:txBody>
      </p:sp>
      <p:sp>
        <p:nvSpPr>
          <p:cNvPr id="10" name="object 44"/>
          <p:cNvSpPr txBox="1"/>
          <p:nvPr/>
        </p:nvSpPr>
        <p:spPr>
          <a:xfrm>
            <a:off x="608685" y="4054166"/>
            <a:ext cx="34002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11" name="object 45"/>
          <p:cNvSpPr txBox="1"/>
          <p:nvPr/>
        </p:nvSpPr>
        <p:spPr>
          <a:xfrm>
            <a:off x="1260957" y="4054166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12" name="object 46"/>
          <p:cNvSpPr txBox="1"/>
          <p:nvPr/>
        </p:nvSpPr>
        <p:spPr>
          <a:xfrm>
            <a:off x="1625219" y="4054166"/>
            <a:ext cx="362819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350" b="1" dirty="0" smtClean="0">
                <a:solidFill>
                  <a:srgbClr val="339966"/>
                </a:solidFill>
                <a:latin typeface="Georgia"/>
                <a:cs typeface="Georgia"/>
              </a:rPr>
              <a:t>2</a:t>
            </a:r>
            <a:endParaRPr sz="1350" b="1" dirty="0">
              <a:solidFill>
                <a:srgbClr val="339966"/>
              </a:solidFill>
              <a:latin typeface="Georgia"/>
              <a:cs typeface="Georgia"/>
            </a:endParaRPr>
          </a:p>
        </p:txBody>
      </p:sp>
      <p:sp>
        <p:nvSpPr>
          <p:cNvPr id="13" name="object 47"/>
          <p:cNvSpPr txBox="1"/>
          <p:nvPr/>
        </p:nvSpPr>
        <p:spPr>
          <a:xfrm>
            <a:off x="415137" y="4218527"/>
            <a:ext cx="2043730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65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43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47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| b</a:t>
            </a:r>
          </a:p>
        </p:txBody>
      </p:sp>
      <p:sp>
        <p:nvSpPr>
          <p:cNvPr id="14" name="object 48"/>
          <p:cNvSpPr txBox="1"/>
          <p:nvPr/>
        </p:nvSpPr>
        <p:spPr>
          <a:xfrm>
            <a:off x="608685" y="4359270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15" name="object 49"/>
          <p:cNvSpPr txBox="1"/>
          <p:nvPr/>
        </p:nvSpPr>
        <p:spPr>
          <a:xfrm>
            <a:off x="1262481" y="4359270"/>
            <a:ext cx="362819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350" b="1" dirty="0" smtClean="0">
                <a:solidFill>
                  <a:srgbClr val="339966"/>
                </a:solidFill>
                <a:latin typeface="Georgia"/>
                <a:cs typeface="Georgia"/>
              </a:rPr>
              <a:t>1</a:t>
            </a:r>
            <a:endParaRPr sz="1350" b="1" dirty="0">
              <a:solidFill>
                <a:srgbClr val="339966"/>
              </a:solidFill>
              <a:latin typeface="Georgia"/>
              <a:cs typeface="Georgia"/>
            </a:endParaRPr>
          </a:p>
        </p:txBody>
      </p:sp>
      <p:sp>
        <p:nvSpPr>
          <p:cNvPr id="16" name="object 50"/>
          <p:cNvSpPr txBox="1"/>
          <p:nvPr/>
        </p:nvSpPr>
        <p:spPr>
          <a:xfrm>
            <a:off x="1626742" y="4359270"/>
            <a:ext cx="34002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17" name="object 51"/>
          <p:cNvSpPr txBox="1"/>
          <p:nvPr/>
        </p:nvSpPr>
        <p:spPr>
          <a:xfrm>
            <a:off x="4489450" y="4471790"/>
            <a:ext cx="346588" cy="4737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0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59820" y="550355"/>
            <a:ext cx="4418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A1-productions are in the required form. They are A1 </a:t>
            </a:r>
            <a:r>
              <a:rPr lang="en-IN" dirty="0">
                <a:solidFill>
                  <a:srgbClr val="000000"/>
                </a:solidFill>
                <a:latin typeface="QQTCCH+Wingdings"/>
                <a:cs typeface="QQTCCH+Wingdings"/>
              </a:rPr>
              <a:t> </a:t>
            </a:r>
            <a:r>
              <a:rPr lang="en-US" i="1" dirty="0"/>
              <a:t>A2A2| a.</a:t>
            </a:r>
          </a:p>
          <a:p>
            <a:pPr algn="just"/>
            <a:r>
              <a:rPr lang="en-US" dirty="0"/>
              <a:t>(ii) </a:t>
            </a:r>
            <a:r>
              <a:rPr lang="en-US" i="1" dirty="0"/>
              <a:t>A2 </a:t>
            </a:r>
            <a:r>
              <a:rPr lang="en-IN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lang="en-US" dirty="0"/>
              <a:t> </a:t>
            </a:r>
            <a:r>
              <a:rPr lang="en-US" i="1" dirty="0"/>
              <a:t>b </a:t>
            </a:r>
            <a:r>
              <a:rPr lang="en-US" dirty="0"/>
              <a:t>is in the required form. </a:t>
            </a:r>
            <a:endParaRPr lang="en-US" dirty="0" smtClean="0"/>
          </a:p>
          <a:p>
            <a:pPr algn="just"/>
            <a:r>
              <a:rPr lang="en-US" dirty="0" smtClean="0"/>
              <a:t>Apply </a:t>
            </a:r>
            <a:r>
              <a:rPr lang="en-US" dirty="0"/>
              <a:t>Lemma 1 to </a:t>
            </a:r>
            <a:r>
              <a:rPr lang="en-US" i="1" dirty="0"/>
              <a:t>A2 </a:t>
            </a:r>
            <a:r>
              <a:rPr lang="en-IN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lang="en-US" dirty="0"/>
              <a:t> </a:t>
            </a:r>
            <a:r>
              <a:rPr lang="en-US" i="1" dirty="0"/>
              <a:t>A1A1.</a:t>
            </a:r>
          </a:p>
          <a:p>
            <a:pPr algn="just"/>
            <a:r>
              <a:rPr lang="en-US" dirty="0"/>
              <a:t>The resulting productions are </a:t>
            </a:r>
            <a:r>
              <a:rPr lang="en-US" i="1" dirty="0"/>
              <a:t>A2 </a:t>
            </a:r>
            <a:r>
              <a:rPr lang="en-IN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lang="en-US" dirty="0"/>
              <a:t> </a:t>
            </a:r>
            <a:r>
              <a:rPr lang="en-US" i="1" dirty="0"/>
              <a:t>A2A2A1, A2 </a:t>
            </a:r>
            <a:r>
              <a:rPr lang="en-IN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lang="en-US" dirty="0"/>
              <a:t> </a:t>
            </a:r>
            <a:r>
              <a:rPr lang="en-US" i="1" dirty="0"/>
              <a:t>aA1 </a:t>
            </a:r>
          </a:p>
          <a:p>
            <a:pPr algn="just"/>
            <a:r>
              <a:rPr lang="en-US" dirty="0" smtClean="0"/>
              <a:t>Thus </a:t>
            </a:r>
            <a:r>
              <a:rPr lang="en-US" dirty="0"/>
              <a:t>the </a:t>
            </a:r>
            <a:r>
              <a:rPr lang="en-IN" dirty="0"/>
              <a:t>A2- productions are</a:t>
            </a:r>
          </a:p>
          <a:p>
            <a:pPr algn="just"/>
            <a:r>
              <a:rPr lang="pt-BR" i="1" dirty="0"/>
              <a:t>A2 </a:t>
            </a:r>
            <a:r>
              <a:rPr lang="en-IN" dirty="0">
                <a:solidFill>
                  <a:srgbClr val="000000"/>
                </a:solidFill>
                <a:latin typeface="QQTCCH+Wingdings"/>
                <a:cs typeface="QQTCCH+Wingdings"/>
              </a:rPr>
              <a:t> </a:t>
            </a:r>
            <a:r>
              <a:rPr lang="pt-BR" i="1" dirty="0"/>
              <a:t>A2A2A1,    A2 </a:t>
            </a:r>
            <a:r>
              <a:rPr lang="en-IN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lang="pt-BR" dirty="0"/>
              <a:t> </a:t>
            </a:r>
            <a:r>
              <a:rPr lang="pt-BR" i="1" dirty="0"/>
              <a:t>aA1, A2</a:t>
            </a:r>
            <a:r>
              <a:rPr lang="en-IN" dirty="0">
                <a:solidFill>
                  <a:srgbClr val="000000"/>
                </a:solidFill>
                <a:latin typeface="QQTCCH+Wingdings"/>
                <a:cs typeface="QQTCCH+Wingdings"/>
              </a:rPr>
              <a:t> </a:t>
            </a:r>
            <a:r>
              <a:rPr lang="pt-BR" dirty="0"/>
              <a:t> </a:t>
            </a:r>
            <a:r>
              <a:rPr lang="pt-BR" i="1" dirty="0"/>
              <a:t>b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4479872" y="193796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70C0"/>
                </a:solidFill>
                <a:latin typeface="Georgia"/>
                <a:cs typeface="Georgia"/>
              </a:rPr>
              <a:t>Step 4</a:t>
            </a:r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4489450" y="2789945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70C0"/>
                </a:solidFill>
                <a:latin typeface="Georgia"/>
                <a:cs typeface="Georgia"/>
              </a:rPr>
              <a:t>Step </a:t>
            </a:r>
            <a:r>
              <a:rPr lang="en-IN" b="1" dirty="0" smtClean="0">
                <a:solidFill>
                  <a:srgbClr val="0070C0"/>
                </a:solidFill>
                <a:latin typeface="Georgia"/>
                <a:cs typeface="Georgia"/>
              </a:rPr>
              <a:t>5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4482494" y="3105242"/>
            <a:ext cx="46545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to apply Lemma </a:t>
            </a:r>
            <a:r>
              <a:rPr lang="en-US" dirty="0" smtClean="0"/>
              <a:t>2 </a:t>
            </a:r>
            <a:r>
              <a:rPr lang="en-US" dirty="0"/>
              <a:t>to </a:t>
            </a:r>
            <a:r>
              <a:rPr lang="en-US" dirty="0" smtClean="0"/>
              <a:t>A2-Productions </a:t>
            </a:r>
            <a:r>
              <a:rPr lang="en-US" dirty="0"/>
              <a:t>as we </a:t>
            </a:r>
            <a:r>
              <a:rPr lang="en-US" dirty="0" smtClean="0"/>
              <a:t>have A2 </a:t>
            </a:r>
            <a:r>
              <a:rPr lang="en-IN" dirty="0" smtClean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lang="en-US" i="1" dirty="0" smtClean="0"/>
              <a:t>A2A2A1. </a:t>
            </a:r>
            <a:r>
              <a:rPr lang="en-US" dirty="0" smtClean="0"/>
              <a:t> </a:t>
            </a:r>
            <a:r>
              <a:rPr lang="en-US" dirty="0"/>
              <a:t>Let Z2 be the new variable. The resulting productions are</a:t>
            </a:r>
          </a:p>
          <a:p>
            <a:r>
              <a:rPr lang="en-IN" i="1" dirty="0"/>
              <a:t>A2 </a:t>
            </a:r>
            <a:r>
              <a:rPr lang="en-IN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lang="en-IN" dirty="0" smtClean="0"/>
              <a:t> </a:t>
            </a:r>
            <a:r>
              <a:rPr lang="en-IN" i="1" dirty="0" smtClean="0"/>
              <a:t>aA1, </a:t>
            </a:r>
            <a:r>
              <a:rPr lang="en-IN" i="1" dirty="0"/>
              <a:t>A2 </a:t>
            </a:r>
            <a:r>
              <a:rPr lang="en-IN" dirty="0" smtClean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lang="en-IN" i="1" dirty="0" smtClean="0"/>
              <a:t>b</a:t>
            </a:r>
          </a:p>
          <a:p>
            <a:r>
              <a:rPr lang="en-IN" i="1" dirty="0"/>
              <a:t>A2 </a:t>
            </a:r>
            <a:r>
              <a:rPr lang="en-IN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lang="en-IN" dirty="0"/>
              <a:t> </a:t>
            </a:r>
            <a:r>
              <a:rPr lang="en-IN" i="1" dirty="0" smtClean="0"/>
              <a:t>aA1Z2, </a:t>
            </a:r>
            <a:r>
              <a:rPr lang="en-IN" i="1" dirty="0"/>
              <a:t>A2 </a:t>
            </a:r>
            <a:r>
              <a:rPr lang="en-IN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lang="en-IN" i="1" dirty="0" smtClean="0"/>
              <a:t>bZ2</a:t>
            </a:r>
            <a:endParaRPr lang="en-IN" i="1" dirty="0"/>
          </a:p>
          <a:p>
            <a:r>
              <a:rPr lang="en-IN" dirty="0" smtClean="0"/>
              <a:t>Z2</a:t>
            </a:r>
            <a:r>
              <a:rPr lang="en-IN" dirty="0" smtClean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lang="en-IN" dirty="0" smtClean="0"/>
              <a:t> A2</a:t>
            </a:r>
            <a:r>
              <a:rPr lang="en-IN" i="1" dirty="0" smtClean="0"/>
              <a:t>A1, </a:t>
            </a:r>
            <a:r>
              <a:rPr lang="en-IN" dirty="0"/>
              <a:t>Z2</a:t>
            </a:r>
            <a:r>
              <a:rPr lang="en-IN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lang="en-IN" dirty="0"/>
              <a:t> </a:t>
            </a:r>
            <a:r>
              <a:rPr lang="en-IN" dirty="0" smtClean="0"/>
              <a:t>A2</a:t>
            </a:r>
            <a:r>
              <a:rPr lang="en-IN" i="1" dirty="0" smtClean="0"/>
              <a:t>A1Z2,</a:t>
            </a:r>
            <a:endParaRPr lang="en-IN" dirty="0"/>
          </a:p>
          <a:p>
            <a:endParaRPr lang="en-IN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268179" y="378462"/>
            <a:ext cx="13446" cy="443019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D946F7-C3D1-4BD3-B4BD-3CCFC1F4B3A1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363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34363" y="-6933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7" name="object 51"/>
          <p:cNvSpPr txBox="1"/>
          <p:nvPr/>
        </p:nvSpPr>
        <p:spPr>
          <a:xfrm>
            <a:off x="4489450" y="4471790"/>
            <a:ext cx="346588" cy="4737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0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1560" y="262810"/>
            <a:ext cx="590267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 smtClean="0"/>
              <a:t>Finally A2-productions are:</a:t>
            </a:r>
            <a:endParaRPr lang="en-US" sz="2100" dirty="0"/>
          </a:p>
          <a:p>
            <a:r>
              <a:rPr lang="en-IN" sz="2100" dirty="0">
                <a:solidFill>
                  <a:srgbClr val="FF0000"/>
                </a:solidFill>
              </a:rPr>
              <a:t>A2 </a:t>
            </a:r>
            <a:r>
              <a:rPr lang="en-IN" sz="2100" dirty="0">
                <a:solidFill>
                  <a:srgbClr val="FF0000"/>
                </a:solidFill>
                <a:latin typeface="QQTCCH+Wingdings"/>
                <a:cs typeface="QQTCCH+Wingdings"/>
              </a:rPr>
              <a:t></a:t>
            </a:r>
            <a:r>
              <a:rPr lang="en-IN" sz="2100" dirty="0" smtClean="0">
                <a:solidFill>
                  <a:srgbClr val="FF0000"/>
                </a:solidFill>
              </a:rPr>
              <a:t> aA1 |b  | aA1Z2 | bZ2</a:t>
            </a:r>
          </a:p>
          <a:p>
            <a:r>
              <a:rPr lang="en-US" sz="2100" dirty="0" smtClean="0"/>
              <a:t>A1 </a:t>
            </a:r>
            <a:r>
              <a:rPr lang="en-IN" sz="2100" dirty="0">
                <a:solidFill>
                  <a:srgbClr val="000000"/>
                </a:solidFill>
                <a:latin typeface="QQTCCH+Wingdings"/>
                <a:cs typeface="QQTCCH+Wingdings"/>
              </a:rPr>
              <a:t> </a:t>
            </a:r>
            <a:r>
              <a:rPr lang="en-US" sz="2100" dirty="0" smtClean="0"/>
              <a:t>A2A2|a</a:t>
            </a:r>
          </a:p>
          <a:p>
            <a:r>
              <a:rPr lang="en-IN" sz="2100" dirty="0">
                <a:solidFill>
                  <a:srgbClr val="7030A0"/>
                </a:solidFill>
              </a:rPr>
              <a:t>Apply lemma1 to </a:t>
            </a:r>
            <a:r>
              <a:rPr lang="en-IN" sz="2100" dirty="0" smtClean="0">
                <a:solidFill>
                  <a:srgbClr val="7030A0"/>
                </a:solidFill>
              </a:rPr>
              <a:t>A1-production </a:t>
            </a:r>
          </a:p>
          <a:p>
            <a:r>
              <a:rPr lang="en-US" sz="2100" dirty="0" smtClean="0"/>
              <a:t>A1 </a:t>
            </a:r>
            <a:r>
              <a:rPr lang="en-IN" sz="2100" dirty="0">
                <a:solidFill>
                  <a:srgbClr val="000000"/>
                </a:solidFill>
                <a:latin typeface="QQTCCH+Wingdings"/>
                <a:cs typeface="QQTCCH+Wingdings"/>
              </a:rPr>
              <a:t> </a:t>
            </a:r>
            <a:r>
              <a:rPr lang="en-US" sz="2100" dirty="0" smtClean="0"/>
              <a:t>A2A2 then we find</a:t>
            </a:r>
          </a:p>
          <a:p>
            <a:r>
              <a:rPr lang="en-US" sz="2100" dirty="0" smtClean="0">
                <a:solidFill>
                  <a:srgbClr val="7030A0"/>
                </a:solidFill>
              </a:rPr>
              <a:t>A1</a:t>
            </a:r>
            <a:r>
              <a:rPr lang="en-IN" sz="2100" dirty="0">
                <a:solidFill>
                  <a:srgbClr val="7030A0"/>
                </a:solidFill>
                <a:latin typeface="QQTCCH+Wingdings"/>
                <a:cs typeface="QQTCCH+Wingdings"/>
              </a:rPr>
              <a:t> </a:t>
            </a:r>
            <a:r>
              <a:rPr lang="en-IN" sz="2100" dirty="0" smtClean="0">
                <a:solidFill>
                  <a:srgbClr val="7030A0"/>
                </a:solidFill>
                <a:latin typeface="QQTCCH+Wingdings"/>
                <a:cs typeface="QQTCCH+Wingdings"/>
              </a:rPr>
              <a:t></a:t>
            </a:r>
            <a:r>
              <a:rPr lang="en-IN" sz="2100" dirty="0">
                <a:solidFill>
                  <a:srgbClr val="7030A0"/>
                </a:solidFill>
              </a:rPr>
              <a:t> </a:t>
            </a:r>
            <a:r>
              <a:rPr lang="en-IN" sz="2100" dirty="0" smtClean="0">
                <a:solidFill>
                  <a:srgbClr val="7030A0"/>
                </a:solidFill>
              </a:rPr>
              <a:t>aA1A2 </a:t>
            </a:r>
            <a:r>
              <a:rPr lang="en-IN" sz="2100" dirty="0">
                <a:solidFill>
                  <a:srgbClr val="7030A0"/>
                </a:solidFill>
              </a:rPr>
              <a:t>|</a:t>
            </a:r>
            <a:r>
              <a:rPr lang="en-IN" sz="2100" dirty="0" smtClean="0">
                <a:solidFill>
                  <a:srgbClr val="7030A0"/>
                </a:solidFill>
              </a:rPr>
              <a:t>bA2  </a:t>
            </a:r>
            <a:r>
              <a:rPr lang="en-IN" sz="2100" dirty="0">
                <a:solidFill>
                  <a:srgbClr val="7030A0"/>
                </a:solidFill>
              </a:rPr>
              <a:t>| </a:t>
            </a:r>
            <a:r>
              <a:rPr lang="en-IN" sz="2100" dirty="0" smtClean="0">
                <a:solidFill>
                  <a:srgbClr val="7030A0"/>
                </a:solidFill>
              </a:rPr>
              <a:t>aA1Z2A2 |bZ2A2</a:t>
            </a:r>
          </a:p>
          <a:p>
            <a:r>
              <a:rPr lang="en-IN" sz="2100" dirty="0"/>
              <a:t>Finally A1- productions are</a:t>
            </a:r>
            <a:r>
              <a:rPr lang="en-IN" sz="2100" dirty="0" smtClean="0"/>
              <a:t>:</a:t>
            </a:r>
          </a:p>
          <a:p>
            <a:r>
              <a:rPr lang="en-US" sz="2100" dirty="0">
                <a:solidFill>
                  <a:srgbClr val="FF0000"/>
                </a:solidFill>
              </a:rPr>
              <a:t>A1</a:t>
            </a:r>
            <a:r>
              <a:rPr lang="en-IN" sz="2100" dirty="0">
                <a:solidFill>
                  <a:srgbClr val="FF0000"/>
                </a:solidFill>
                <a:latin typeface="QQTCCH+Wingdings"/>
                <a:cs typeface="QQTCCH+Wingdings"/>
              </a:rPr>
              <a:t> </a:t>
            </a:r>
            <a:r>
              <a:rPr lang="en-IN" sz="2100" dirty="0">
                <a:solidFill>
                  <a:srgbClr val="FF0000"/>
                </a:solidFill>
              </a:rPr>
              <a:t> </a:t>
            </a:r>
            <a:r>
              <a:rPr lang="en-IN" sz="2100" dirty="0" smtClean="0">
                <a:solidFill>
                  <a:srgbClr val="FF0000"/>
                </a:solidFill>
              </a:rPr>
              <a:t>a| aA1A2 </a:t>
            </a:r>
            <a:r>
              <a:rPr lang="en-IN" sz="2100" dirty="0">
                <a:solidFill>
                  <a:srgbClr val="FF0000"/>
                </a:solidFill>
              </a:rPr>
              <a:t>|bA2  | aA1Z2A2 |bZ2A2</a:t>
            </a:r>
          </a:p>
          <a:p>
            <a:endParaRPr lang="en-IN" sz="2100" dirty="0"/>
          </a:p>
          <a:p>
            <a:r>
              <a:rPr lang="en-IN" sz="2100" dirty="0" smtClean="0"/>
              <a:t>Z2-productions </a:t>
            </a:r>
            <a:r>
              <a:rPr lang="en-IN" sz="2100" dirty="0"/>
              <a:t>are</a:t>
            </a:r>
            <a:r>
              <a:rPr lang="en-IN" sz="2100" dirty="0" smtClean="0"/>
              <a:t>:</a:t>
            </a:r>
          </a:p>
          <a:p>
            <a:r>
              <a:rPr lang="en-IN" sz="2100" dirty="0"/>
              <a:t>Z2</a:t>
            </a:r>
            <a:r>
              <a:rPr lang="en-IN" sz="21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lang="en-IN" sz="2100" dirty="0"/>
              <a:t> A2</a:t>
            </a:r>
            <a:r>
              <a:rPr lang="en-IN" sz="2100" i="1" dirty="0"/>
              <a:t>A1, </a:t>
            </a:r>
            <a:r>
              <a:rPr lang="en-IN" sz="2100" dirty="0"/>
              <a:t>Z2</a:t>
            </a:r>
            <a:r>
              <a:rPr lang="en-IN" sz="21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lang="en-IN" sz="2100" dirty="0"/>
              <a:t> </a:t>
            </a:r>
            <a:r>
              <a:rPr lang="en-IN" sz="2100" dirty="0" smtClean="0"/>
              <a:t>A2</a:t>
            </a:r>
            <a:r>
              <a:rPr lang="en-IN" sz="2100" i="1" dirty="0" smtClean="0"/>
              <a:t>A1Z2, </a:t>
            </a:r>
            <a:r>
              <a:rPr lang="en-IN" sz="2100" i="1" dirty="0" smtClean="0">
                <a:solidFill>
                  <a:srgbClr val="FF0000"/>
                </a:solidFill>
              </a:rPr>
              <a:t>[Apply lemma1] </a:t>
            </a:r>
            <a:endParaRPr lang="en-US" sz="2100" dirty="0">
              <a:solidFill>
                <a:srgbClr val="FF0000"/>
              </a:solidFill>
            </a:endParaRPr>
          </a:p>
          <a:p>
            <a:r>
              <a:rPr lang="en-IN" sz="2100" dirty="0">
                <a:solidFill>
                  <a:srgbClr val="FF0000"/>
                </a:solidFill>
              </a:rPr>
              <a:t>Z2</a:t>
            </a:r>
            <a:r>
              <a:rPr lang="en-IN" sz="2100" dirty="0">
                <a:solidFill>
                  <a:srgbClr val="FF0000"/>
                </a:solidFill>
                <a:latin typeface="QQTCCH+Wingdings"/>
                <a:cs typeface="QQTCCH+Wingdings"/>
              </a:rPr>
              <a:t></a:t>
            </a:r>
            <a:r>
              <a:rPr lang="en-IN" sz="2100" dirty="0">
                <a:solidFill>
                  <a:srgbClr val="FF0000"/>
                </a:solidFill>
              </a:rPr>
              <a:t> </a:t>
            </a:r>
            <a:r>
              <a:rPr lang="en-IN" sz="2100" dirty="0" smtClean="0">
                <a:solidFill>
                  <a:srgbClr val="FF0000"/>
                </a:solidFill>
              </a:rPr>
              <a:t>aA1A1 </a:t>
            </a:r>
            <a:r>
              <a:rPr lang="en-IN" sz="2100" dirty="0">
                <a:solidFill>
                  <a:srgbClr val="FF0000"/>
                </a:solidFill>
              </a:rPr>
              <a:t>|</a:t>
            </a:r>
            <a:r>
              <a:rPr lang="en-IN" sz="2100" dirty="0" smtClean="0">
                <a:solidFill>
                  <a:srgbClr val="FF0000"/>
                </a:solidFill>
              </a:rPr>
              <a:t>bA1  </a:t>
            </a:r>
            <a:r>
              <a:rPr lang="en-IN" sz="2100" dirty="0">
                <a:solidFill>
                  <a:srgbClr val="FF0000"/>
                </a:solidFill>
              </a:rPr>
              <a:t>| </a:t>
            </a:r>
            <a:r>
              <a:rPr lang="en-IN" sz="2100" dirty="0" smtClean="0">
                <a:solidFill>
                  <a:srgbClr val="FF0000"/>
                </a:solidFill>
              </a:rPr>
              <a:t>aA1Z2A1 </a:t>
            </a:r>
            <a:r>
              <a:rPr lang="en-IN" sz="2100" dirty="0">
                <a:solidFill>
                  <a:srgbClr val="FF0000"/>
                </a:solidFill>
              </a:rPr>
              <a:t>| </a:t>
            </a:r>
            <a:r>
              <a:rPr lang="en-IN" sz="2100" dirty="0" smtClean="0">
                <a:solidFill>
                  <a:srgbClr val="FF0000"/>
                </a:solidFill>
              </a:rPr>
              <a:t>bZ2A1</a:t>
            </a:r>
          </a:p>
          <a:p>
            <a:r>
              <a:rPr lang="en-IN" sz="2100" dirty="0">
                <a:solidFill>
                  <a:srgbClr val="FF0000"/>
                </a:solidFill>
              </a:rPr>
              <a:t>Z2</a:t>
            </a:r>
            <a:r>
              <a:rPr lang="en-IN" sz="2100" dirty="0">
                <a:solidFill>
                  <a:srgbClr val="FF0000"/>
                </a:solidFill>
                <a:latin typeface="QQTCCH+Wingdings"/>
                <a:cs typeface="QQTCCH+Wingdings"/>
              </a:rPr>
              <a:t></a:t>
            </a:r>
            <a:r>
              <a:rPr lang="en-IN" sz="2100" dirty="0">
                <a:solidFill>
                  <a:srgbClr val="FF0000"/>
                </a:solidFill>
              </a:rPr>
              <a:t> </a:t>
            </a:r>
            <a:r>
              <a:rPr lang="en-IN" sz="2100" dirty="0" smtClean="0">
                <a:solidFill>
                  <a:srgbClr val="FF0000"/>
                </a:solidFill>
              </a:rPr>
              <a:t>aA1A1Z2 </a:t>
            </a:r>
            <a:r>
              <a:rPr lang="en-IN" sz="2100" dirty="0">
                <a:solidFill>
                  <a:srgbClr val="FF0000"/>
                </a:solidFill>
              </a:rPr>
              <a:t>|</a:t>
            </a:r>
            <a:r>
              <a:rPr lang="en-IN" sz="2100" dirty="0" smtClean="0">
                <a:solidFill>
                  <a:srgbClr val="FF0000"/>
                </a:solidFill>
              </a:rPr>
              <a:t>bA1Z2  </a:t>
            </a:r>
            <a:r>
              <a:rPr lang="en-IN" sz="2100" dirty="0">
                <a:solidFill>
                  <a:srgbClr val="FF0000"/>
                </a:solidFill>
              </a:rPr>
              <a:t>| </a:t>
            </a:r>
            <a:r>
              <a:rPr lang="en-IN" sz="2100" dirty="0" smtClean="0">
                <a:solidFill>
                  <a:srgbClr val="FF0000"/>
                </a:solidFill>
              </a:rPr>
              <a:t>aA1Z2A1Z2 </a:t>
            </a:r>
            <a:r>
              <a:rPr lang="en-IN" sz="2100" dirty="0">
                <a:solidFill>
                  <a:srgbClr val="FF0000"/>
                </a:solidFill>
              </a:rPr>
              <a:t>| </a:t>
            </a:r>
            <a:r>
              <a:rPr lang="en-IN" sz="2100" dirty="0" smtClean="0">
                <a:solidFill>
                  <a:srgbClr val="FF0000"/>
                </a:solidFill>
              </a:rPr>
              <a:t>bZ2A1Z2</a:t>
            </a:r>
            <a:endParaRPr lang="en-IN" sz="2100" dirty="0">
              <a:solidFill>
                <a:srgbClr val="FF0000"/>
              </a:solidFill>
            </a:endParaRPr>
          </a:p>
          <a:p>
            <a:endParaRPr lang="en-IN" sz="21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5001" y="2581298"/>
            <a:ext cx="468052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683568" y="618242"/>
            <a:ext cx="324036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647564" y="3890559"/>
            <a:ext cx="5364596" cy="5760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5436096" y="339502"/>
            <a:ext cx="33843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 smtClean="0">
                <a:solidFill>
                  <a:srgbClr val="002060"/>
                </a:solidFill>
              </a:rPr>
              <a:t>Equivalent grammar is:</a:t>
            </a:r>
          </a:p>
          <a:p>
            <a:r>
              <a:rPr lang="en-IN" sz="2100" dirty="0">
                <a:solidFill>
                  <a:srgbClr val="002060"/>
                </a:solidFill>
                <a:latin typeface="Georgia"/>
                <a:cs typeface="Georgia"/>
              </a:rPr>
              <a:t>G′</a:t>
            </a:r>
            <a:r>
              <a:rPr lang="en-IN" sz="2100" spc="-18" dirty="0">
                <a:solidFill>
                  <a:srgbClr val="002060"/>
                </a:solidFill>
                <a:latin typeface="Georgia"/>
                <a:cs typeface="Georgia"/>
              </a:rPr>
              <a:t> </a:t>
            </a:r>
            <a:r>
              <a:rPr lang="en-IN" sz="2100" dirty="0">
                <a:solidFill>
                  <a:srgbClr val="002060"/>
                </a:solidFill>
                <a:latin typeface="Georgia"/>
                <a:cs typeface="Georgia"/>
              </a:rPr>
              <a:t>=</a:t>
            </a:r>
            <a:r>
              <a:rPr lang="en-IN" sz="2100" spc="-10" dirty="0">
                <a:solidFill>
                  <a:srgbClr val="002060"/>
                </a:solidFill>
                <a:latin typeface="Georgia"/>
                <a:cs typeface="Georgia"/>
              </a:rPr>
              <a:t> </a:t>
            </a:r>
            <a:r>
              <a:rPr lang="en-IN" sz="2100" dirty="0" smtClean="0">
                <a:solidFill>
                  <a:srgbClr val="002060"/>
                </a:solidFill>
                <a:latin typeface="Georgia"/>
                <a:cs typeface="Georgia"/>
              </a:rPr>
              <a:t>({A1, A2, Z2} </a:t>
            </a:r>
            <a:r>
              <a:rPr lang="en-IN" sz="2100" dirty="0">
                <a:solidFill>
                  <a:srgbClr val="002060"/>
                </a:solidFill>
                <a:latin typeface="Georgia"/>
                <a:cs typeface="Georgia"/>
              </a:rPr>
              <a:t>, </a:t>
            </a:r>
            <a:r>
              <a:rPr lang="en-IN" sz="2100" dirty="0" smtClean="0">
                <a:solidFill>
                  <a:srgbClr val="002060"/>
                </a:solidFill>
                <a:latin typeface="Georgia"/>
                <a:cs typeface="Georgia"/>
              </a:rPr>
              <a:t>{</a:t>
            </a:r>
            <a:r>
              <a:rPr lang="en-IN" sz="2100" dirty="0" err="1" smtClean="0">
                <a:solidFill>
                  <a:srgbClr val="002060"/>
                </a:solidFill>
                <a:latin typeface="Georgia"/>
                <a:cs typeface="Georgia"/>
              </a:rPr>
              <a:t>a,b</a:t>
            </a:r>
            <a:r>
              <a:rPr lang="en-IN" sz="2100" dirty="0" smtClean="0">
                <a:solidFill>
                  <a:srgbClr val="002060"/>
                </a:solidFill>
                <a:latin typeface="Georgia"/>
                <a:cs typeface="Georgia"/>
              </a:rPr>
              <a:t>}, P1, A1) where P1 shown as: (1)(2) and (3).</a:t>
            </a:r>
            <a:endParaRPr lang="en-IN" sz="2100" dirty="0">
              <a:solidFill>
                <a:srgbClr val="002060"/>
              </a:solidFill>
              <a:latin typeface="Georgia"/>
              <a:cs typeface="Georgia"/>
            </a:endParaRPr>
          </a:p>
          <a:p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4010518" y="59140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(1)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5347529" y="2564817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(2)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6046970" y="399392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(3)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B53EE1-E888-45B3-9DD4-4D22F9AE3AE3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461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5137" y="253408"/>
            <a:ext cx="4347442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Convert</a:t>
            </a:r>
            <a:r>
              <a:rPr sz="2000" b="1" spc="-2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lang="en-IN" sz="2000" b="1" spc="-20" dirty="0" smtClean="0">
                <a:solidFill>
                  <a:srgbClr val="C00000"/>
                </a:solidFill>
                <a:latin typeface="Georgia"/>
                <a:cs typeface="Georgia"/>
              </a:rPr>
              <a:t>given CFG </a:t>
            </a:r>
            <a:r>
              <a:rPr sz="2000" b="1" dirty="0" smtClean="0">
                <a:solidFill>
                  <a:srgbClr val="C00000"/>
                </a:solidFill>
                <a:latin typeface="Georgia"/>
                <a:cs typeface="Georgia"/>
              </a:rPr>
              <a:t>to</a:t>
            </a:r>
            <a:r>
              <a:rPr sz="2000" b="1" spc="14" dirty="0" smtClean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GNF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4075" y="469436"/>
            <a:ext cx="3389785" cy="1305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Step 4: Check</a:t>
            </a:r>
            <a:r>
              <a:rPr sz="2000" b="1" spc="-10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for Loop</a:t>
            </a:r>
          </a:p>
          <a:p>
            <a:pPr marL="0" marR="0">
              <a:lnSpc>
                <a:spcPts val="2277"/>
              </a:lnSpc>
              <a:spcBef>
                <a:spcPts val="134"/>
              </a:spcBef>
              <a:spcAft>
                <a:spcPts val="0"/>
              </a:spcAft>
            </a:pP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3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</a:t>
            </a:r>
            <a:r>
              <a:rPr sz="2000" spc="15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65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5452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//</a:t>
            </a:r>
            <a:r>
              <a:rPr sz="20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i &gt; j</a:t>
            </a:r>
          </a:p>
          <a:p>
            <a:pPr marL="0" marR="0">
              <a:lnSpc>
                <a:spcPts val="2277"/>
              </a:lnSpc>
              <a:spcBef>
                <a:spcPts val="314"/>
              </a:spcBef>
              <a:spcAft>
                <a:spcPts val="0"/>
              </a:spcAft>
            </a:pPr>
            <a:r>
              <a:rPr sz="2000" b="1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000" b="1" spc="83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000" b="1" spc="83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000" b="1" spc="84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000" b="1" spc="167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//</a:t>
            </a:r>
            <a:r>
              <a:rPr sz="20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z="2000" spc="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&gt; j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5137" y="712133"/>
            <a:ext cx="1593211" cy="12800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AB</a:t>
            </a:r>
          </a:p>
          <a:p>
            <a:pPr marL="0" marR="0">
              <a:lnSpc>
                <a:spcPts val="2279"/>
              </a:lnSpc>
              <a:spcBef>
                <a:spcPts val="1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0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BS | b</a:t>
            </a:r>
          </a:p>
          <a:p>
            <a:pPr marL="0" marR="0">
              <a:lnSpc>
                <a:spcPts val="2277"/>
              </a:lnSpc>
              <a:spcBef>
                <a:spcPts val="1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SA | 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57622" y="916504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34533" y="916504"/>
            <a:ext cx="34002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874384" y="916504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57622" y="1245687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0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534533" y="1245687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897245" y="1245687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0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261480" y="1245687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664075" y="1436033"/>
            <a:ext cx="3514055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000" b="1" spc="83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000" b="1" spc="83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000" b="1" spc="65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000" b="1" spc="84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000" b="1" spc="83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0000"/>
                </a:solidFill>
                <a:latin typeface="Georgia"/>
                <a:cs typeface="Georgia"/>
              </a:rPr>
              <a:t>|</a:t>
            </a:r>
            <a:r>
              <a:rPr sz="2000" b="1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0000"/>
                </a:solidFill>
                <a:latin typeface="Georgia"/>
                <a:cs typeface="Georgia"/>
              </a:rPr>
              <a:t>b A</a:t>
            </a:r>
            <a:r>
              <a:rPr sz="2000" b="1" spc="83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857622" y="1576776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0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534533" y="1576776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0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897245" y="1576776"/>
            <a:ext cx="34002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0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237096" y="1576776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0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601332" y="1576776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357618" y="1576776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0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720330" y="1576776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15137" y="1929783"/>
            <a:ext cx="3927951" cy="9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Step 1 &amp; 2: Convert to</a:t>
            </a:r>
            <a:r>
              <a:rPr sz="2000" b="1" spc="27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CNF</a:t>
            </a:r>
          </a:p>
          <a:p>
            <a:pPr marL="0" marR="0">
              <a:lnSpc>
                <a:spcPts val="2277"/>
              </a:lnSpc>
              <a:spcBef>
                <a:spcPts val="12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Already</a:t>
            </a:r>
            <a:r>
              <a:rPr sz="20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in</a:t>
            </a:r>
            <a:r>
              <a:rPr sz="20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CNF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664075" y="1969433"/>
            <a:ext cx="3240591" cy="97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Step 5: Eliminate Left</a:t>
            </a:r>
          </a:p>
          <a:p>
            <a:pPr marL="0" marR="0">
              <a:lnSpc>
                <a:spcPts val="2279"/>
              </a:lnSpc>
              <a:spcBef>
                <a:spcPts val="122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Recursion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664075" y="2579287"/>
            <a:ext cx="1590755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640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</a:t>
            </a:r>
            <a:r>
              <a:rPr sz="2000" spc="15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43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857622" y="2720030"/>
            <a:ext cx="34002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510148" y="2720030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874384" y="2720030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15137" y="2844844"/>
            <a:ext cx="4347442" cy="97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Step 3: Rename the variables</a:t>
            </a:r>
          </a:p>
          <a:p>
            <a:pPr marL="0" marR="0">
              <a:lnSpc>
                <a:spcPts val="2279"/>
              </a:lnSpc>
              <a:spcBef>
                <a:spcPts val="122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&amp; Rewrite the prod</a:t>
            </a:r>
            <a:r>
              <a:rPr sz="2000" b="1" baseline="30000" dirty="0">
                <a:solidFill>
                  <a:srgbClr val="0070C0"/>
                </a:solidFill>
                <a:latin typeface="Georgia"/>
                <a:cs typeface="Georgia"/>
              </a:rPr>
              <a:t>n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664075" y="2909995"/>
            <a:ext cx="2043959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65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</a:t>
            </a:r>
            <a:r>
              <a:rPr sz="2000" spc="15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43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47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| b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857622" y="3050738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511672" y="3050738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875909" y="3050738"/>
            <a:ext cx="34002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664075" y="3239280"/>
            <a:ext cx="4073675" cy="670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3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</a:t>
            </a:r>
            <a:r>
              <a:rPr sz="2000" spc="15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3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65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43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3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|</a:t>
            </a:r>
            <a:r>
              <a:rPr sz="2000" b="1" spc="10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b A</a:t>
            </a:r>
            <a:r>
              <a:rPr sz="2000" b="1" spc="83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43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| a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4857622" y="3380304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534533" y="3380304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897245" y="3380304"/>
            <a:ext cx="34002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237096" y="3380304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601332" y="3380304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357618" y="3380304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720330" y="3380304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415137" y="3552234"/>
            <a:ext cx="1129835" cy="713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S – A</a:t>
            </a:r>
            <a:r>
              <a:rPr sz="2000" b="1" baseline="-24599" dirty="0">
                <a:solidFill>
                  <a:srgbClr val="C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725802" y="3552234"/>
            <a:ext cx="1183697" cy="713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 –</a:t>
            </a:r>
            <a:r>
              <a:rPr sz="2000" b="1" spc="2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2000" b="1" baseline="-24599" dirty="0">
                <a:solidFill>
                  <a:srgbClr val="C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3221101" y="3552234"/>
            <a:ext cx="1181588" cy="713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B –</a:t>
            </a:r>
            <a:r>
              <a:rPr sz="2000" b="1" spc="18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2000" b="1" baseline="-24599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415137" y="3913421"/>
            <a:ext cx="1590527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640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43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08685" y="4054166"/>
            <a:ext cx="34002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260957" y="4054166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625219" y="4054166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15137" y="4218527"/>
            <a:ext cx="2043730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65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43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47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| b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608685" y="4359270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262481" y="4359270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626742" y="4359270"/>
            <a:ext cx="34002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4489450" y="4471790"/>
            <a:ext cx="346588" cy="4737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0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4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415137" y="4523327"/>
            <a:ext cx="2053914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3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65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663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| a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608685" y="4664070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285366" y="4664070"/>
            <a:ext cx="34002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625219" y="4664070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56" name="Footer Placeholder 5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57" name="Date Placeholder 5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E4888-2C75-4492-BB78-B09DEB0F76C6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5137" y="329465"/>
            <a:ext cx="4889708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2400" b="1" spc="99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C00000"/>
                </a:solidFill>
                <a:latin typeface="QQTCCH+Wingdings"/>
                <a:cs typeface="QQTCCH+Wingdings"/>
              </a:rPr>
              <a:t></a:t>
            </a:r>
            <a:r>
              <a:rPr sz="2400" spc="12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2400" b="1" spc="1014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2400" b="1" spc="798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2400" b="1" spc="100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2400" b="1" spc="1002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| b A</a:t>
            </a:r>
            <a:r>
              <a:rPr sz="2400" b="1" spc="101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2400" b="1" spc="1018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| 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6785" y="497773"/>
            <a:ext cx="431383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57578" y="497773"/>
            <a:ext cx="431383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94967" y="497773"/>
            <a:ext cx="404067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C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05176" y="497773"/>
            <a:ext cx="431383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41041" y="497773"/>
            <a:ext cx="431779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C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647821" y="497773"/>
            <a:ext cx="431383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83684" y="497773"/>
            <a:ext cx="431779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C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12409" y="689764"/>
            <a:ext cx="2519483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b="1" i="1" u="sng" dirty="0">
                <a:solidFill>
                  <a:srgbClr val="0070C0"/>
                </a:solidFill>
                <a:latin typeface="Georgia"/>
                <a:cs typeface="Georgia"/>
              </a:rPr>
              <a:t>A</a:t>
            </a:r>
            <a:r>
              <a:rPr sz="2400" b="1" i="1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prod</a:t>
            </a:r>
            <a:r>
              <a:rPr sz="2400" b="1" baseline="30000" dirty="0">
                <a:solidFill>
                  <a:srgbClr val="0070C0"/>
                </a:solidFill>
                <a:latin typeface="Georgia"/>
                <a:cs typeface="Georgia"/>
              </a:rPr>
              <a:t>n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s</a:t>
            </a:r>
            <a:r>
              <a:rPr sz="2400" b="1" spc="-14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are: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373370" y="1077258"/>
            <a:ext cx="2329986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2000" b="1" spc="83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b A</a:t>
            </a:r>
            <a:r>
              <a:rPr sz="2000" b="1" spc="842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2000" b="1" spc="843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| 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247264" y="1224928"/>
            <a:ext cx="597615" cy="730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0" baseline="36750" dirty="0">
                <a:solidFill>
                  <a:srgbClr val="C00000"/>
                </a:solidFill>
                <a:latin typeface="LMQNTW+Symbol"/>
                <a:cs typeface="LMQNTW+Symbol"/>
              </a:rPr>
              <a:t></a:t>
            </a:r>
            <a:r>
              <a:rPr sz="1600" b="1" dirty="0">
                <a:solidFill>
                  <a:srgbClr val="C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800221" y="1418888"/>
            <a:ext cx="406145" cy="545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6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C00000"/>
                </a:solidFill>
                <a:latin typeface="Book Antiqua"/>
                <a:cs typeface="Book Antiqua"/>
              </a:rPr>
              <a:t>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608321" y="1418888"/>
            <a:ext cx="406145" cy="545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6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C00000"/>
                </a:solidFill>
                <a:latin typeface="Book Antiqua"/>
                <a:cs typeface="Book Antiqua"/>
              </a:rPr>
              <a:t>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566917" y="1218001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472173" y="1218001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836664" y="1218001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628009" y="1249931"/>
            <a:ext cx="1436899" cy="819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2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C00000"/>
                </a:solidFill>
                <a:latin typeface="Book Antiqua"/>
                <a:cs typeface="Book Antiqua"/>
              </a:rPr>
              <a:t>β</a:t>
            </a:r>
            <a:r>
              <a:rPr sz="2400" b="1" spc="4411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Book Antiqua"/>
                <a:cs typeface="Book Antiqua"/>
              </a:rPr>
              <a:t>β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312409" y="1407965"/>
            <a:ext cx="2914094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2000" b="1" spc="83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b A</a:t>
            </a:r>
            <a:r>
              <a:rPr sz="2000" b="1" spc="83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2000" b="1" spc="843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Z</a:t>
            </a:r>
            <a:r>
              <a:rPr sz="2000" b="1" spc="836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| a Z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505958" y="1548710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411214" y="1548710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774180" y="1548710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120128" y="1548710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845552" y="1548710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312409" y="2070762"/>
            <a:ext cx="2496623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b="1" i="1" u="sng" dirty="0">
                <a:solidFill>
                  <a:srgbClr val="0070C0"/>
                </a:solidFill>
                <a:latin typeface="Georgia"/>
                <a:cs typeface="Georgia"/>
              </a:rPr>
              <a:t>Z</a:t>
            </a:r>
            <a:r>
              <a:rPr sz="2400" b="1" i="1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prod</a:t>
            </a:r>
            <a:r>
              <a:rPr sz="2400" b="1" baseline="29999" dirty="0">
                <a:solidFill>
                  <a:srgbClr val="0070C0"/>
                </a:solidFill>
                <a:latin typeface="Georgia"/>
                <a:cs typeface="Georgia"/>
              </a:rPr>
              <a:t>n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s</a:t>
            </a:r>
            <a:r>
              <a:rPr sz="2400" b="1" spc="-25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are: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27201" y="2140217"/>
            <a:ext cx="1945771" cy="849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8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LMQNTW+Symbol"/>
                <a:cs typeface="LMQNTW+Symbol"/>
              </a:rPr>
              <a:t>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’s</a:t>
            </a:r>
            <a:r>
              <a:rPr sz="24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&amp; </a:t>
            </a:r>
            <a:r>
              <a:rPr sz="2400" dirty="0">
                <a:solidFill>
                  <a:srgbClr val="FFFFFF"/>
                </a:solidFill>
                <a:latin typeface="Book Antiqua"/>
                <a:cs typeface="Book Antiqua"/>
              </a:rPr>
              <a:t>β’s</a:t>
            </a:r>
            <a:r>
              <a:rPr sz="2400" spc="-18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2400" dirty="0">
                <a:solidFill>
                  <a:srgbClr val="FFFFFF"/>
                </a:solidFill>
                <a:latin typeface="Book Antiqua"/>
                <a:cs typeface="Book Antiqua"/>
              </a:rPr>
              <a:t>??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312409" y="2459500"/>
            <a:ext cx="2282103" cy="670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Z</a:t>
            </a:r>
            <a:r>
              <a:rPr sz="2000" b="1" spc="82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2000" b="1" spc="65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2000" b="1" spc="846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2000" b="1" spc="83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Z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487670" y="2600904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164326" y="2600904"/>
            <a:ext cx="34002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504178" y="2600904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868668" y="2600904"/>
            <a:ext cx="363150" cy="7800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2</a:t>
            </a:r>
          </a:p>
          <a:p>
            <a:pPr marL="0" marR="0">
              <a:lnSpc>
                <a:spcPts val="1513"/>
              </a:lnSpc>
              <a:spcBef>
                <a:spcPts val="109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213092" y="2600904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312409" y="2790869"/>
            <a:ext cx="1936703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Z</a:t>
            </a:r>
            <a:r>
              <a:rPr sz="2000" b="1" spc="82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2000" b="1" spc="65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2000" b="1" spc="846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487670" y="2931612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164326" y="2931612"/>
            <a:ext cx="34002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504178" y="2931612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5EB5-90D1-4F6A-AE91-962915488998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5137" y="397020"/>
            <a:ext cx="3968330" cy="975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5.</a:t>
            </a:r>
            <a:r>
              <a:rPr sz="2000" b="1" spc="1234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Step 6:</a:t>
            </a:r>
            <a:r>
              <a:rPr sz="2000" b="1" spc="11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Do substitution</a:t>
            </a:r>
          </a:p>
          <a:p>
            <a:pPr marL="457200" marR="0">
              <a:lnSpc>
                <a:spcPts val="2277"/>
              </a:lnSpc>
              <a:spcBef>
                <a:spcPts val="124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in prod</a:t>
            </a:r>
            <a:r>
              <a:rPr sz="2000" b="1" baseline="30000" dirty="0">
                <a:solidFill>
                  <a:srgbClr val="0070C0"/>
                </a:solidFill>
                <a:latin typeface="Georgia"/>
                <a:cs typeface="Georgia"/>
              </a:rPr>
              <a:t>n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s</a:t>
            </a:r>
            <a:r>
              <a:rPr sz="2000" b="1" spc="-20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not in GNF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32147" y="554271"/>
            <a:ext cx="3193192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All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666666"/>
                </a:solidFill>
                <a:latin typeface="Georgia"/>
                <a:cs typeface="Georgia"/>
              </a:rPr>
              <a:t>A</a:t>
            </a:r>
            <a:r>
              <a:rPr sz="2000" b="1" spc="807" dirty="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prod</a:t>
            </a:r>
            <a:r>
              <a:rPr sz="2000" baseline="30000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 are</a:t>
            </a:r>
            <a:r>
              <a:rPr sz="20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in</a:t>
            </a:r>
            <a:r>
              <a:rPr sz="20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GNF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02123" y="695015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6666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32147" y="936796"/>
            <a:ext cx="4733532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2000" b="1" spc="83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b A</a:t>
            </a:r>
            <a:r>
              <a:rPr sz="2000" b="1" spc="827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2000" b="1" spc="843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| b A</a:t>
            </a:r>
            <a:r>
              <a:rPr sz="2000" b="1" spc="844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2000" b="1" spc="83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Z</a:t>
            </a:r>
            <a:r>
              <a:rPr sz="2000" b="1" spc="836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|</a:t>
            </a:r>
            <a:r>
              <a:rPr sz="2000" b="1" spc="1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 Z</a:t>
            </a:r>
            <a:r>
              <a:rPr sz="2000" b="1" spc="66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| 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25696" y="1077539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30952" y="1077539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693664" y="1077539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49821" y="1077539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14057" y="1077539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58481" y="1077539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83906" y="1077539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15137" y="1161077"/>
            <a:ext cx="1590527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640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43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08685" y="1301821"/>
            <a:ext cx="34002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260957" y="1301821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625219" y="1301821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15137" y="1542052"/>
            <a:ext cx="2044122" cy="670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65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43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47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| b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08685" y="1682796"/>
            <a:ext cx="363341" cy="44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6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262481" y="1682796"/>
            <a:ext cx="363010" cy="44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6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626742" y="1682796"/>
            <a:ext cx="340171" cy="44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6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15137" y="1923332"/>
            <a:ext cx="2328234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3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b A</a:t>
            </a:r>
            <a:r>
              <a:rPr sz="2000" b="1" spc="827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43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| a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088003" y="1911521"/>
            <a:ext cx="3632874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Substitute in</a:t>
            </a:r>
            <a:r>
              <a:rPr sz="2000" spc="-2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663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666666"/>
                </a:solidFill>
                <a:latin typeface="Georgia"/>
                <a:cs typeface="Georgia"/>
              </a:rPr>
              <a:t>A</a:t>
            </a:r>
            <a:r>
              <a:rPr sz="2000" b="1" spc="843" dirty="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47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|</a:t>
            </a:r>
            <a:r>
              <a:rPr sz="2000" b="1" spc="10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b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08685" y="2064075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513966" y="2064075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876679" y="2064075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775325" y="2052264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430645" y="2052264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6666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794881" y="2052264"/>
            <a:ext cx="34002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15137" y="2304332"/>
            <a:ext cx="2914119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3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b A</a:t>
            </a:r>
            <a:r>
              <a:rPr sz="2000" b="1" spc="827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43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Z</a:t>
            </a:r>
            <a:r>
              <a:rPr sz="2000" b="1" spc="839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| a Z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088003" y="2290971"/>
            <a:ext cx="3147475" cy="670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So we get 5 A</a:t>
            </a:r>
            <a:r>
              <a:rPr sz="2000" b="1" spc="843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prod</a:t>
            </a:r>
            <a:r>
              <a:rPr sz="2000" b="1" baseline="30099" dirty="0">
                <a:solidFill>
                  <a:srgbClr val="C00000"/>
                </a:solidFill>
                <a:latin typeface="Georgia"/>
                <a:cs typeface="Georgia"/>
              </a:rPr>
              <a:t>n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08685" y="2445075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513966" y="2445075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876679" y="2445075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222880" y="2445075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948304" y="2445075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5775325" y="2431994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15137" y="2685713"/>
            <a:ext cx="2281664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Z</a:t>
            </a:r>
            <a:r>
              <a:rPr sz="2000" b="1" spc="825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65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43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3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Z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4088003" y="2673775"/>
            <a:ext cx="3110519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Substitute in</a:t>
            </a:r>
            <a:r>
              <a:rPr sz="2000" spc="-2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65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666666"/>
                </a:solidFill>
                <a:latin typeface="Georgia"/>
                <a:cs typeface="Georgia"/>
              </a:rPr>
              <a:t>A</a:t>
            </a:r>
            <a:r>
              <a:rPr sz="2000" b="1" spc="843" dirty="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90397" y="2826456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267053" y="2826456"/>
            <a:ext cx="34002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606930" y="2826456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971167" y="2826456"/>
            <a:ext cx="363150" cy="830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2</a:t>
            </a:r>
          </a:p>
          <a:p>
            <a:pPr marL="0" marR="0">
              <a:lnSpc>
                <a:spcPts val="1513"/>
              </a:lnSpc>
              <a:spcBef>
                <a:spcPts val="1486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315845" y="2826456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775325" y="2814518"/>
            <a:ext cx="34002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6429121" y="2814518"/>
            <a:ext cx="363150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666666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793356" y="2814518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415137" y="3066713"/>
            <a:ext cx="1936475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Z</a:t>
            </a:r>
            <a:r>
              <a:rPr sz="2000" b="1" spc="825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</a:t>
            </a:r>
            <a:r>
              <a:rPr sz="2000" spc="12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65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43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088003" y="3053250"/>
            <a:ext cx="3119254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So we get 5 A</a:t>
            </a:r>
            <a:r>
              <a:rPr sz="2000" b="1" spc="653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prod</a:t>
            </a:r>
            <a:r>
              <a:rPr sz="2000" b="1" baseline="29999" dirty="0">
                <a:solidFill>
                  <a:srgbClr val="C00000"/>
                </a:solidFill>
                <a:latin typeface="Georgia"/>
                <a:cs typeface="Georgia"/>
              </a:rPr>
              <a:t>n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s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90397" y="3207457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267053" y="3207457"/>
            <a:ext cx="34002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606930" y="3207457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5775325" y="3193995"/>
            <a:ext cx="340022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4088003" y="3435876"/>
            <a:ext cx="5296715" cy="670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Substitute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in</a:t>
            </a:r>
            <a:r>
              <a:rPr sz="2000" spc="-3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Z</a:t>
            </a:r>
            <a:r>
              <a:rPr sz="2000" b="1" spc="836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339966"/>
                </a:solidFill>
                <a:latin typeface="QQTCCH+Wingdings"/>
                <a:cs typeface="QQTCCH+Wingdings"/>
              </a:rPr>
              <a:t></a:t>
            </a:r>
            <a:r>
              <a:rPr sz="2000" spc="25" dirty="0">
                <a:solidFill>
                  <a:srgbClr val="339966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666666"/>
                </a:solidFill>
                <a:latin typeface="Georgia"/>
                <a:cs typeface="Georgia"/>
              </a:rPr>
              <a:t>A</a:t>
            </a:r>
            <a:r>
              <a:rPr sz="2000" b="1" spc="651" dirty="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31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47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Z</a:t>
            </a:r>
            <a:r>
              <a:rPr sz="2000" b="1" spc="657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| </a:t>
            </a:r>
            <a:r>
              <a:rPr sz="2000" b="1" dirty="0">
                <a:solidFill>
                  <a:srgbClr val="666666"/>
                </a:solidFill>
                <a:latin typeface="Georgia"/>
                <a:cs typeface="Georgia"/>
              </a:rPr>
              <a:t>A</a:t>
            </a:r>
            <a:r>
              <a:rPr sz="2000" b="1" spc="651" dirty="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  <a:r>
              <a:rPr sz="2000" b="1" spc="843" dirty="0">
                <a:solidFill>
                  <a:srgbClr val="339966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339966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5757036" y="3576620"/>
            <a:ext cx="363010" cy="44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6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6436740" y="3576620"/>
            <a:ext cx="340171" cy="44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6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666666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6776593" y="3576620"/>
            <a:ext cx="363010" cy="44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6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7139685" y="3576620"/>
            <a:ext cx="363341" cy="44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6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7485633" y="3576620"/>
            <a:ext cx="363010" cy="44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6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7990078" y="3576620"/>
            <a:ext cx="340171" cy="44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6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666666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8329930" y="3576620"/>
            <a:ext cx="363010" cy="44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6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8694166" y="3576620"/>
            <a:ext cx="363341" cy="44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6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339966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366392" y="3749254"/>
            <a:ext cx="1832305" cy="13635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Georgia"/>
                <a:cs typeface="Georgia"/>
              </a:rPr>
              <a:t>Total 24</a:t>
            </a:r>
          </a:p>
          <a:p>
            <a:pPr marL="131064" marR="0">
              <a:lnSpc>
                <a:spcPts val="3176"/>
              </a:lnSpc>
              <a:spcBef>
                <a:spcPts val="133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Georgia"/>
                <a:cs typeface="Georgia"/>
              </a:rPr>
              <a:t>prod</a:t>
            </a:r>
            <a:r>
              <a:rPr sz="2800" spc="10" baseline="29999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2800" dirty="0">
                <a:solidFill>
                  <a:srgbClr val="FFFFFF"/>
                </a:solidFill>
                <a:latin typeface="Georgia"/>
                <a:cs typeface="Georgia"/>
              </a:rPr>
              <a:t>s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4088003" y="3815581"/>
            <a:ext cx="3733101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So we get 5</a:t>
            </a:r>
            <a:r>
              <a:rPr sz="2000" b="1" spc="51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+</a:t>
            </a:r>
            <a:r>
              <a:rPr sz="2000" b="1" spc="1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5 Z</a:t>
            </a:r>
            <a:r>
              <a:rPr sz="2000" b="1" spc="846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prod</a:t>
            </a:r>
            <a:r>
              <a:rPr sz="2000" b="1" baseline="30000" dirty="0">
                <a:solidFill>
                  <a:srgbClr val="C00000"/>
                </a:solidFill>
                <a:latin typeface="Georgia"/>
                <a:cs typeface="Georgia"/>
              </a:rPr>
              <a:t>n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s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6284340" y="3956325"/>
            <a:ext cx="362819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66" name="Footer Placeholder 6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7" name="Date Placeholder 6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BD30-15A3-42A7-A98B-3C19A093D24E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-36512" y="-20538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755576" y="411510"/>
            <a:ext cx="6768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Convert into GNF</a:t>
            </a:r>
          </a:p>
          <a:p>
            <a:r>
              <a:rPr lang="pt-BR" dirty="0"/>
              <a:t>S → XB | AA  </a:t>
            </a:r>
          </a:p>
          <a:p>
            <a:r>
              <a:rPr lang="pt-BR" dirty="0"/>
              <a:t>A → a | SA  </a:t>
            </a:r>
          </a:p>
          <a:p>
            <a:r>
              <a:rPr lang="pt-BR" dirty="0"/>
              <a:t>B → b  </a:t>
            </a:r>
          </a:p>
          <a:p>
            <a:r>
              <a:rPr lang="pt-BR" dirty="0"/>
              <a:t>X → a  </a:t>
            </a:r>
          </a:p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1995686"/>
            <a:ext cx="5616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Solution:</a:t>
            </a:r>
          </a:p>
          <a:p>
            <a:r>
              <a:rPr lang="en-IN" dirty="0" smtClean="0"/>
              <a:t>S</a:t>
            </a:r>
            <a:r>
              <a:rPr lang="en-IN" dirty="0"/>
              <a:t> → </a:t>
            </a:r>
            <a:r>
              <a:rPr lang="en-IN" dirty="0" err="1"/>
              <a:t>aB</a:t>
            </a:r>
            <a:r>
              <a:rPr lang="en-IN" dirty="0"/>
              <a:t> | </a:t>
            </a:r>
            <a:r>
              <a:rPr lang="en-IN" dirty="0" err="1"/>
              <a:t>aCA</a:t>
            </a:r>
            <a:r>
              <a:rPr lang="en-IN" dirty="0"/>
              <a:t> | </a:t>
            </a:r>
            <a:r>
              <a:rPr lang="en-IN" dirty="0" err="1"/>
              <a:t>aBACA</a:t>
            </a:r>
            <a:r>
              <a:rPr lang="en-IN" dirty="0"/>
              <a:t> | </a:t>
            </a:r>
            <a:r>
              <a:rPr lang="en-IN" dirty="0" err="1"/>
              <a:t>aA</a:t>
            </a:r>
            <a:r>
              <a:rPr lang="en-IN" dirty="0"/>
              <a:t> | </a:t>
            </a:r>
            <a:r>
              <a:rPr lang="en-IN" dirty="0" err="1"/>
              <a:t>aBAA</a:t>
            </a:r>
            <a:r>
              <a:rPr lang="en-IN" dirty="0"/>
              <a:t>  </a:t>
            </a:r>
          </a:p>
          <a:p>
            <a:r>
              <a:rPr lang="en-IN" dirty="0"/>
              <a:t>A → </a:t>
            </a:r>
            <a:r>
              <a:rPr lang="en-IN" dirty="0" err="1"/>
              <a:t>aC</a:t>
            </a:r>
            <a:r>
              <a:rPr lang="en-IN" dirty="0"/>
              <a:t> | </a:t>
            </a:r>
            <a:r>
              <a:rPr lang="en-IN" dirty="0" err="1"/>
              <a:t>aBAC</a:t>
            </a:r>
            <a:r>
              <a:rPr lang="en-IN" dirty="0"/>
              <a:t> | a | </a:t>
            </a:r>
            <a:r>
              <a:rPr lang="en-IN" dirty="0" err="1"/>
              <a:t>aBA</a:t>
            </a:r>
            <a:r>
              <a:rPr lang="en-IN" dirty="0"/>
              <a:t>  </a:t>
            </a:r>
          </a:p>
          <a:p>
            <a:r>
              <a:rPr lang="en-IN" dirty="0"/>
              <a:t>C →  </a:t>
            </a:r>
            <a:r>
              <a:rPr lang="en-IN" dirty="0" err="1"/>
              <a:t>aCAC</a:t>
            </a:r>
            <a:r>
              <a:rPr lang="en-IN" dirty="0"/>
              <a:t> | </a:t>
            </a:r>
            <a:r>
              <a:rPr lang="en-IN" dirty="0" err="1"/>
              <a:t>aBACAC</a:t>
            </a:r>
            <a:r>
              <a:rPr lang="en-IN" dirty="0"/>
              <a:t> | </a:t>
            </a:r>
            <a:r>
              <a:rPr lang="en-IN" dirty="0" err="1"/>
              <a:t>aAC</a:t>
            </a:r>
            <a:r>
              <a:rPr lang="en-IN" dirty="0"/>
              <a:t> | </a:t>
            </a:r>
            <a:r>
              <a:rPr lang="en-IN" dirty="0" err="1"/>
              <a:t>aBAAC</a:t>
            </a:r>
            <a:r>
              <a:rPr lang="en-IN" dirty="0"/>
              <a:t>  </a:t>
            </a:r>
          </a:p>
          <a:p>
            <a:r>
              <a:rPr lang="en-IN" dirty="0"/>
              <a:t>C → </a:t>
            </a:r>
            <a:r>
              <a:rPr lang="en-IN" dirty="0" err="1"/>
              <a:t>aCA</a:t>
            </a:r>
            <a:r>
              <a:rPr lang="en-IN" dirty="0"/>
              <a:t> | </a:t>
            </a:r>
            <a:r>
              <a:rPr lang="en-IN" dirty="0" err="1"/>
              <a:t>aBACA</a:t>
            </a:r>
            <a:r>
              <a:rPr lang="en-IN" dirty="0"/>
              <a:t> | </a:t>
            </a:r>
            <a:r>
              <a:rPr lang="en-IN" dirty="0" err="1"/>
              <a:t>aA</a:t>
            </a:r>
            <a:r>
              <a:rPr lang="en-IN" dirty="0"/>
              <a:t> | </a:t>
            </a:r>
            <a:r>
              <a:rPr lang="en-IN" dirty="0" err="1"/>
              <a:t>aBAA</a:t>
            </a:r>
            <a:r>
              <a:rPr lang="en-IN" dirty="0"/>
              <a:t>  </a:t>
            </a:r>
          </a:p>
          <a:p>
            <a:r>
              <a:rPr lang="en-IN" dirty="0"/>
              <a:t>B → b  </a:t>
            </a:r>
          </a:p>
          <a:p>
            <a:r>
              <a:rPr lang="en-IN" dirty="0"/>
              <a:t>X → a  </a:t>
            </a:r>
          </a:p>
          <a:p>
            <a:endParaRPr lang="en-I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646FA4-B1AB-4A46-BBF4-A929862AAD5D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96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-36512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971600" y="339502"/>
            <a:ext cx="7128792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Find</a:t>
            </a:r>
            <a:r>
              <a:rPr lang="fr-FR" dirty="0" smtClean="0">
                <a:solidFill>
                  <a:srgbClr val="FF0000"/>
                </a:solidFill>
              </a:rPr>
              <a:t> GNF of the </a:t>
            </a:r>
            <a:r>
              <a:rPr lang="fr-FR" dirty="0" err="1" smtClean="0">
                <a:solidFill>
                  <a:srgbClr val="FF0000"/>
                </a:solidFill>
              </a:rPr>
              <a:t>given</a:t>
            </a:r>
            <a:r>
              <a:rPr lang="fr-FR" dirty="0" smtClean="0">
                <a:solidFill>
                  <a:srgbClr val="FF0000"/>
                </a:solidFill>
              </a:rPr>
              <a:t> CFG:</a:t>
            </a:r>
          </a:p>
          <a:p>
            <a:pPr>
              <a:lnSpc>
                <a:spcPct val="150000"/>
              </a:lnSpc>
            </a:pPr>
            <a:r>
              <a:rPr lang="fr-FR" sz="2100" b="1" dirty="0" smtClean="0"/>
              <a:t>E -&gt; E </a:t>
            </a:r>
            <a:r>
              <a:rPr lang="fr-FR" sz="2100" b="1" dirty="0"/>
              <a:t>+ </a:t>
            </a:r>
            <a:r>
              <a:rPr lang="fr-FR" sz="2100" b="1" dirty="0" smtClean="0"/>
              <a:t>T | T</a:t>
            </a:r>
            <a:r>
              <a:rPr lang="fr-FR" sz="2100" b="1" dirty="0"/>
              <a:t>, </a:t>
            </a:r>
            <a:r>
              <a:rPr lang="fr-FR" sz="2100" b="1" dirty="0" smtClean="0"/>
              <a:t>       T -&gt; T*F | F,       F-&gt; </a:t>
            </a:r>
            <a:r>
              <a:rPr lang="fr-FR" sz="2100" b="1" dirty="0"/>
              <a:t>(</a:t>
            </a:r>
            <a:r>
              <a:rPr lang="fr-FR" sz="2100" b="1" dirty="0" smtClean="0"/>
              <a:t>E)|a</a:t>
            </a:r>
            <a:endParaRPr lang="en-IN" sz="21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F028184-C930-4911-8C89-FD50DA1F0980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369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8" name="Rectangle 2"/>
          <p:cNvSpPr>
            <a:spLocks noChangeArrowheads="1"/>
          </p:cNvSpPr>
          <p:nvPr/>
        </p:nvSpPr>
        <p:spPr bwMode="auto">
          <a:xfrm>
            <a:off x="2228850" y="628650"/>
            <a:ext cx="491490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50" dirty="0" smtClean="0"/>
              <a:t>1.</a:t>
            </a:r>
            <a:r>
              <a:rPr lang="en-US" altLang="en-US" sz="1350" dirty="0"/>
              <a:t>	Convert following grammar into CNF: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3657600" y="1085850"/>
          <a:ext cx="1057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9" name="Equation" r:id="rId3" imgW="1409400" imgH="825480" progId="Equation.DSMT4">
                  <p:embed/>
                </p:oleObj>
              </mc:Choice>
              <mc:Fallback>
                <p:oleObj name="Equation" r:id="rId3" imgW="1409400" imgH="825480" progId="Equation.DSMT4">
                  <p:embed/>
                  <p:pic>
                    <p:nvPicPr>
                      <p:cNvPr id="153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085850"/>
                        <a:ext cx="1057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9" name="Rectangle 4"/>
          <p:cNvSpPr>
            <a:spLocks noChangeArrowheads="1"/>
          </p:cNvSpPr>
          <p:nvPr/>
        </p:nvSpPr>
        <p:spPr bwMode="auto">
          <a:xfrm>
            <a:off x="2286000" y="1828800"/>
            <a:ext cx="491490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50" dirty="0" smtClean="0"/>
              <a:t>2.</a:t>
            </a:r>
            <a:r>
              <a:rPr lang="en-US" altLang="en-US" sz="1350" dirty="0"/>
              <a:t>	Convert following grammar to PDA:</a:t>
            </a:r>
          </a:p>
        </p:txBody>
      </p:sp>
      <p:graphicFrame>
        <p:nvGraphicFramePr>
          <p:cNvPr id="15363" name="Object 3"/>
          <p:cNvGraphicFramePr>
            <a:graphicFrameLocks noChangeAspect="1"/>
          </p:cNvGraphicFramePr>
          <p:nvPr/>
        </p:nvGraphicFramePr>
        <p:xfrm>
          <a:off x="3698081" y="2290763"/>
          <a:ext cx="9715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0" name="Equation" r:id="rId5" imgW="1295280" imgH="507960" progId="Equation.DSMT4">
                  <p:embed/>
                </p:oleObj>
              </mc:Choice>
              <mc:Fallback>
                <p:oleObj name="Equation" r:id="rId5" imgW="1295280" imgH="507960" progId="Equation.DSMT4">
                  <p:embed/>
                  <p:pic>
                    <p:nvPicPr>
                      <p:cNvPr id="1536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081" y="2290763"/>
                        <a:ext cx="9715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0" name="Rectangle 6"/>
          <p:cNvSpPr>
            <a:spLocks noChangeArrowheads="1"/>
          </p:cNvSpPr>
          <p:nvPr/>
        </p:nvSpPr>
        <p:spPr bwMode="auto">
          <a:xfrm>
            <a:off x="2286000" y="2914650"/>
            <a:ext cx="491490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50" dirty="0" smtClean="0"/>
              <a:t>3.</a:t>
            </a:r>
            <a:r>
              <a:rPr lang="en-US" altLang="en-US" sz="1350" dirty="0"/>
              <a:t>	Eliminate Null and Unit production:</a:t>
            </a:r>
          </a:p>
        </p:txBody>
      </p:sp>
      <p:graphicFrame>
        <p:nvGraphicFramePr>
          <p:cNvPr id="15364" name="Object 4"/>
          <p:cNvGraphicFramePr>
            <a:graphicFrameLocks noChangeAspect="1"/>
          </p:cNvGraphicFramePr>
          <p:nvPr/>
        </p:nvGraphicFramePr>
        <p:xfrm>
          <a:off x="3724275" y="3257550"/>
          <a:ext cx="1038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1" name="Equation" r:id="rId7" imgW="1384200" imgH="825480" progId="Equation.DSMT4">
                  <p:embed/>
                </p:oleObj>
              </mc:Choice>
              <mc:Fallback>
                <p:oleObj name="Equation" r:id="rId7" imgW="1384200" imgH="825480" progId="Equation.DSMT4">
                  <p:embed/>
                  <p:pic>
                    <p:nvPicPr>
                      <p:cNvPr id="153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4275" y="3257550"/>
                        <a:ext cx="103822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9" name="Object 5"/>
          <p:cNvGraphicFramePr>
            <a:graphicFrameLocks noChangeAspect="1"/>
          </p:cNvGraphicFramePr>
          <p:nvPr/>
        </p:nvGraphicFramePr>
        <p:xfrm>
          <a:off x="2128838" y="4119563"/>
          <a:ext cx="16954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2" name="Equation" r:id="rId9" imgW="2260440" imgH="1117440" progId="Equation.DSMT4">
                  <p:embed/>
                </p:oleObj>
              </mc:Choice>
              <mc:Fallback>
                <p:oleObj name="Equation" r:id="rId9" imgW="2260440" imgH="1117440" progId="Equation.DSMT4">
                  <p:embed/>
                  <p:pic>
                    <p:nvPicPr>
                      <p:cNvPr id="931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838" y="4119563"/>
                        <a:ext cx="169545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0" name="Object 6"/>
          <p:cNvGraphicFramePr>
            <a:graphicFrameLocks noChangeAspect="1"/>
          </p:cNvGraphicFramePr>
          <p:nvPr/>
        </p:nvGraphicFramePr>
        <p:xfrm>
          <a:off x="5200650" y="4119563"/>
          <a:ext cx="16954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" name="Equation" r:id="rId11" imgW="2260440" imgH="1117440" progId="Equation.DSMT4">
                  <p:embed/>
                </p:oleObj>
              </mc:Choice>
              <mc:Fallback>
                <p:oleObj name="Equation" r:id="rId11" imgW="2260440" imgH="1117440" progId="Equation.DSMT4">
                  <p:embed/>
                  <p:pic>
                    <p:nvPicPr>
                      <p:cNvPr id="931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0650" y="4119563"/>
                        <a:ext cx="169545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87624" y="123478"/>
            <a:ext cx="62646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500" b="1" dirty="0" smtClean="0">
                <a:solidFill>
                  <a:srgbClr val="FF0000"/>
                </a:solidFill>
              </a:rPr>
              <a:t>Questions for Practice</a:t>
            </a:r>
            <a:endParaRPr lang="en-IN" sz="25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0F35AC-A1D7-49E1-BCEB-A568C3E77511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267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93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93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0"/>
                                        <p:tgtEl>
                                          <p:spTgt spid="9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232492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Eliminate null production:</a:t>
            </a:r>
          </a:p>
          <a:p>
            <a:r>
              <a:rPr lang="en-IN" b="1" dirty="0" smtClean="0"/>
              <a:t>S </a:t>
            </a:r>
            <a:r>
              <a:rPr lang="en-IN" b="1" dirty="0"/>
              <a:t>→ ASA | </a:t>
            </a:r>
            <a:r>
              <a:rPr lang="en-IN" b="1" dirty="0" err="1"/>
              <a:t>aB</a:t>
            </a:r>
            <a:r>
              <a:rPr lang="en-IN" b="1" dirty="0"/>
              <a:t> | b, A → B, B → b | ∈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843558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Solution:</a:t>
            </a:r>
          </a:p>
          <a:p>
            <a:r>
              <a:rPr lang="en-IN" b="1" dirty="0" smtClean="0"/>
              <a:t>S</a:t>
            </a:r>
            <a:r>
              <a:rPr lang="en-IN" b="1" dirty="0"/>
              <a:t>→ASA | </a:t>
            </a:r>
            <a:r>
              <a:rPr lang="en-IN" b="1" dirty="0" err="1"/>
              <a:t>aB</a:t>
            </a:r>
            <a:r>
              <a:rPr lang="en-IN" b="1" dirty="0"/>
              <a:t> | b | a | SA | AS | S, A → B| b, B → b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40814" y="1596663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Remove unit production:</a:t>
            </a:r>
          </a:p>
          <a:p>
            <a:r>
              <a:rPr lang="en-IN" b="1" dirty="0" smtClean="0"/>
              <a:t>S </a:t>
            </a:r>
            <a:r>
              <a:rPr lang="en-IN" b="1" dirty="0"/>
              <a:t>→ XY, X → a, Y → Z | b, Z → M, M → N, N → 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3290" y="2226933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Solution:</a:t>
            </a:r>
          </a:p>
          <a:p>
            <a:r>
              <a:rPr lang="pt-BR" b="1" dirty="0" smtClean="0"/>
              <a:t>S </a:t>
            </a:r>
            <a:r>
              <a:rPr lang="pt-BR" b="1" dirty="0"/>
              <a:t>→ XY, X → a, Y → a | b, Z → a, M → a, N → </a:t>
            </a:r>
            <a:r>
              <a:rPr lang="pt-BR" b="1" dirty="0" smtClean="0"/>
              <a:t>a (after removal of unit production) </a:t>
            </a:r>
          </a:p>
          <a:p>
            <a:r>
              <a:rPr lang="en-IN" dirty="0"/>
              <a:t>S → XY, X → a, Y → a | </a:t>
            </a:r>
            <a:r>
              <a:rPr lang="en-IN" dirty="0" smtClean="0"/>
              <a:t>b [</a:t>
            </a:r>
            <a:r>
              <a:rPr lang="en-IN" dirty="0" smtClean="0">
                <a:solidFill>
                  <a:srgbClr val="FF0000"/>
                </a:solidFill>
              </a:rPr>
              <a:t>after removal of unreachable symbols since, </a:t>
            </a:r>
            <a:r>
              <a:rPr lang="en-US" dirty="0">
                <a:solidFill>
                  <a:srgbClr val="FF0000"/>
                </a:solidFill>
              </a:rPr>
              <a:t>Z, M, and N are </a:t>
            </a:r>
            <a:r>
              <a:rPr lang="en-US" dirty="0" smtClean="0">
                <a:solidFill>
                  <a:srgbClr val="FF0000"/>
                </a:solidFill>
              </a:rPr>
              <a:t>unreachable]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3460482"/>
            <a:ext cx="7632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Eliminate null production:</a:t>
            </a:r>
          </a:p>
          <a:p>
            <a:r>
              <a:rPr lang="es-ES" b="1" dirty="0" smtClean="0"/>
              <a:t>S</a:t>
            </a:r>
            <a:r>
              <a:rPr lang="es-ES" b="1" dirty="0"/>
              <a:t> → XYX  </a:t>
            </a:r>
          </a:p>
          <a:p>
            <a:r>
              <a:rPr lang="es-ES" b="1" dirty="0"/>
              <a:t>X → 0X | ε  </a:t>
            </a:r>
          </a:p>
          <a:p>
            <a:r>
              <a:rPr lang="es-ES" b="1" dirty="0"/>
              <a:t>Y → 1Y | ε</a:t>
            </a:r>
            <a:r>
              <a:rPr lang="es-ES" dirty="0"/>
              <a:t> 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19872" y="-99663"/>
            <a:ext cx="43924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b="1" dirty="0">
                <a:solidFill>
                  <a:srgbClr val="FF0000"/>
                </a:solidFill>
              </a:rPr>
              <a:t>D</a:t>
            </a:r>
            <a:r>
              <a:rPr lang="en-IN" sz="2100" b="1" dirty="0" smtClean="0">
                <a:solidFill>
                  <a:srgbClr val="FF0000"/>
                </a:solidFill>
              </a:rPr>
              <a:t>iscussion</a:t>
            </a:r>
            <a:endParaRPr lang="en-IN" sz="21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27984" y="3795886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Solution:</a:t>
            </a:r>
          </a:p>
          <a:p>
            <a:r>
              <a:rPr lang="es-ES" b="1" dirty="0" smtClean="0"/>
              <a:t>S</a:t>
            </a:r>
            <a:r>
              <a:rPr lang="es-ES" b="1" dirty="0"/>
              <a:t> → XY | YX | XX | X | Y  </a:t>
            </a:r>
          </a:p>
          <a:p>
            <a:r>
              <a:rPr lang="es-ES" b="1" dirty="0"/>
              <a:t>X → 0X | 0  </a:t>
            </a:r>
          </a:p>
          <a:p>
            <a:r>
              <a:rPr lang="es-ES" b="1" dirty="0"/>
              <a:t>Y → 1Y | 1</a:t>
            </a:r>
          </a:p>
          <a:p>
            <a:endParaRPr lang="en-IN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494DF4-C20C-4E5A-8A71-90880F2094F8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9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52051"/>
            <a:ext cx="6797992" cy="430887"/>
          </a:xfrm>
        </p:spPr>
        <p:txBody>
          <a:bodyPr/>
          <a:lstStyle/>
          <a:p>
            <a:r>
              <a:rPr lang="en-IN" sz="2800" b="1" kern="1200" dirty="0">
                <a:solidFill>
                  <a:srgbClr val="339966"/>
                </a:solidFill>
                <a:latin typeface="Georgia"/>
                <a:ea typeface="+mn-ea"/>
                <a:cs typeface="Georgia"/>
              </a:rPr>
              <a:t>Chomsky Classification on Grammar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584" y="627534"/>
            <a:ext cx="7920880" cy="830997"/>
          </a:xfrm>
        </p:spPr>
        <p:txBody>
          <a:bodyPr/>
          <a:lstStyle/>
          <a:p>
            <a:r>
              <a:rPr lang="en-US" dirty="0"/>
              <a:t>According to Noam </a:t>
            </a:r>
            <a:r>
              <a:rPr lang="en-US" dirty="0" err="1"/>
              <a:t>Chomosky</a:t>
            </a:r>
            <a:r>
              <a:rPr lang="en-US" dirty="0"/>
              <a:t>, there are four types of grammars − </a:t>
            </a:r>
            <a:endParaRPr lang="en-US" dirty="0" smtClean="0"/>
          </a:p>
          <a:p>
            <a:r>
              <a:rPr lang="en-US" dirty="0" smtClean="0"/>
              <a:t>Type </a:t>
            </a:r>
            <a:r>
              <a:rPr lang="en-US" dirty="0"/>
              <a:t>0, Type 1, Type 2, and Type 3</a:t>
            </a:r>
            <a:r>
              <a:rPr lang="en-US" dirty="0" smtClean="0"/>
              <a:t>.</a:t>
            </a: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989444"/>
              </p:ext>
            </p:extLst>
          </p:nvPr>
        </p:nvGraphicFramePr>
        <p:xfrm>
          <a:off x="1259632" y="1347614"/>
          <a:ext cx="7177836" cy="3627120"/>
        </p:xfrm>
        <a:graphic>
          <a:graphicData uri="http://schemas.openxmlformats.org/drawingml/2006/table">
            <a:tbl>
              <a:tblPr/>
              <a:tblGrid>
                <a:gridCol w="1794459">
                  <a:extLst>
                    <a:ext uri="{9D8B030D-6E8A-4147-A177-3AD203B41FA5}">
                      <a16:colId xmlns:a16="http://schemas.microsoft.com/office/drawing/2014/main" val="527824551"/>
                    </a:ext>
                  </a:extLst>
                </a:gridCol>
                <a:gridCol w="1794459">
                  <a:extLst>
                    <a:ext uri="{9D8B030D-6E8A-4147-A177-3AD203B41FA5}">
                      <a16:colId xmlns:a16="http://schemas.microsoft.com/office/drawing/2014/main" val="2207955038"/>
                    </a:ext>
                  </a:extLst>
                </a:gridCol>
                <a:gridCol w="1794459">
                  <a:extLst>
                    <a:ext uri="{9D8B030D-6E8A-4147-A177-3AD203B41FA5}">
                      <a16:colId xmlns:a16="http://schemas.microsoft.com/office/drawing/2014/main" val="1978576575"/>
                    </a:ext>
                  </a:extLst>
                </a:gridCol>
                <a:gridCol w="1794459">
                  <a:extLst>
                    <a:ext uri="{9D8B030D-6E8A-4147-A177-3AD203B41FA5}">
                      <a16:colId xmlns:a16="http://schemas.microsoft.com/office/drawing/2014/main" val="34176653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IN" b="1" dirty="0">
                          <a:solidFill>
                            <a:srgbClr val="00B050"/>
                          </a:solidFill>
                          <a:effectLst/>
                        </a:rPr>
                        <a:t>Grammar Type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b="1" dirty="0">
                          <a:solidFill>
                            <a:srgbClr val="00B050"/>
                          </a:solidFill>
                          <a:effectLst/>
                        </a:rPr>
                        <a:t>Grammar Accepted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b="1" dirty="0">
                          <a:solidFill>
                            <a:srgbClr val="00B050"/>
                          </a:solidFill>
                          <a:effectLst/>
                        </a:rPr>
                        <a:t>Language Accepted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b="1" dirty="0">
                          <a:solidFill>
                            <a:srgbClr val="00B050"/>
                          </a:solidFill>
                          <a:effectLst/>
                        </a:rPr>
                        <a:t>Automaton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758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Type 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Unrestricted grammar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effectLst/>
                        </a:rPr>
                        <a:t>Recursively enumerable language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Turing Machine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30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effectLst/>
                        </a:rPr>
                        <a:t>Type 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Context-sensitive grammar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Context-sensitive language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Linear-bounded automaton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920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 b="1" dirty="0">
                          <a:effectLst/>
                        </a:rPr>
                        <a:t>Type 2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 dirty="0">
                          <a:effectLst/>
                        </a:rPr>
                        <a:t>Context-free grammar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 dirty="0">
                          <a:effectLst/>
                        </a:rPr>
                        <a:t>Context-free language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 dirty="0">
                          <a:effectLst/>
                        </a:rPr>
                        <a:t>Pushdown automaton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497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Type 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Regular grammar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Regular language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effectLst/>
                        </a:rPr>
                        <a:t>Finite state automaton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018594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B2AD7-E90E-43D0-A75C-FE1B826026E6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5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75106" y="1057862"/>
            <a:ext cx="5577577" cy="230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93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0000"/>
                </a:solidFill>
                <a:latin typeface="Georgia"/>
                <a:cs typeface="Georgia"/>
              </a:rPr>
              <a:t>Pumping Lemma</a:t>
            </a:r>
          </a:p>
          <a:p>
            <a:pPr marL="0" marR="0">
              <a:lnSpc>
                <a:spcPts val="4090"/>
              </a:lnSpc>
              <a:spcBef>
                <a:spcPts val="229"/>
              </a:spcBef>
              <a:spcAft>
                <a:spcPts val="0"/>
              </a:spcAft>
            </a:pPr>
            <a:r>
              <a:rPr sz="3600" dirty="0">
                <a:solidFill>
                  <a:srgbClr val="000000"/>
                </a:solidFill>
                <a:latin typeface="Georgia"/>
                <a:cs typeface="Georgia"/>
              </a:rPr>
              <a:t>for</a:t>
            </a:r>
          </a:p>
          <a:p>
            <a:pPr marL="0" marR="0">
              <a:lnSpc>
                <a:spcPts val="4093"/>
              </a:lnSpc>
              <a:spcBef>
                <a:spcPts val="228"/>
              </a:spcBef>
              <a:spcAft>
                <a:spcPts val="0"/>
              </a:spcAft>
            </a:pPr>
            <a:r>
              <a:rPr sz="3600" dirty="0">
                <a:solidFill>
                  <a:srgbClr val="000000"/>
                </a:solidFill>
                <a:latin typeface="Georgia"/>
                <a:cs typeface="Georgia"/>
              </a:rPr>
              <a:t>Context</a:t>
            </a:r>
            <a:r>
              <a:rPr sz="3600" spc="-4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000000"/>
                </a:solidFill>
                <a:latin typeface="Georgia"/>
                <a:cs typeface="Georgia"/>
              </a:rPr>
              <a:t>Free Languages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51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F19C-2261-4241-B106-77E3B1B3A114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9747" y="655204"/>
            <a:ext cx="5276101" cy="2217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C00000"/>
                </a:solidFill>
                <a:latin typeface="Times New Roman"/>
                <a:cs typeface="Times New Roman"/>
              </a:rPr>
              <a:t>₪</a:t>
            </a:r>
            <a:r>
              <a:rPr sz="2800" spc="678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Let</a:t>
            </a:r>
            <a:r>
              <a:rPr sz="28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L</a:t>
            </a:r>
            <a:r>
              <a:rPr sz="2800" b="1" i="1" spc="63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be a CFL.</a:t>
            </a:r>
            <a:r>
              <a:rPr sz="2800" spc="67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There</a:t>
            </a:r>
          </a:p>
          <a:p>
            <a:pPr marL="451103" marR="0">
              <a:lnSpc>
                <a:spcPts val="3176"/>
              </a:lnSpc>
              <a:spcBef>
                <a:spcPts val="136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exists</a:t>
            </a:r>
            <a:r>
              <a:rPr sz="28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some integer</a:t>
            </a:r>
            <a:r>
              <a:rPr sz="28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800" b="1" i="1" spc="-2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such</a:t>
            </a:r>
          </a:p>
          <a:p>
            <a:pPr marL="451103" marR="0">
              <a:lnSpc>
                <a:spcPts val="3176"/>
              </a:lnSpc>
              <a:spcBef>
                <a:spcPts val="183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that</a:t>
            </a:r>
            <a:r>
              <a:rPr sz="28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for all 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w</a:t>
            </a:r>
            <a:r>
              <a:rPr sz="2800" b="1" i="1" spc="-3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in</a:t>
            </a:r>
            <a:r>
              <a:rPr sz="28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L</a:t>
            </a:r>
            <a:r>
              <a:rPr sz="2800" b="1" i="1" spc="-3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with</a:t>
            </a:r>
          </a:p>
          <a:p>
            <a:pPr marL="534924" marR="0">
              <a:lnSpc>
                <a:spcPts val="3179"/>
              </a:lnSpc>
              <a:spcBef>
                <a:spcPts val="182"/>
              </a:spcBef>
              <a:spcAft>
                <a:spcPts val="0"/>
              </a:spcAft>
            </a:pP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|w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| ≥ 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,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9747" y="2591319"/>
            <a:ext cx="5470168" cy="1363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C00000"/>
                </a:solidFill>
                <a:latin typeface="Times New Roman"/>
                <a:cs typeface="Times New Roman"/>
              </a:rPr>
              <a:t>₪</a:t>
            </a:r>
            <a:r>
              <a:rPr sz="2800" spc="678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w</a:t>
            </a:r>
            <a:r>
              <a:rPr sz="2800" b="1" i="1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= uvxyz</a:t>
            </a:r>
            <a:r>
              <a:rPr sz="2800" b="1" i="1" spc="-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with 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|vxy|</a:t>
            </a:r>
            <a:r>
              <a:rPr sz="2800" b="1" i="1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≤ 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</a:p>
          <a:p>
            <a:pPr marL="451103" marR="0">
              <a:lnSpc>
                <a:spcPts val="3179"/>
              </a:lnSpc>
              <a:spcBef>
                <a:spcPts val="132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and 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|vy|</a:t>
            </a:r>
            <a:r>
              <a:rPr sz="2800" b="1" i="1" spc="-3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b="1" dirty="0">
                <a:solidFill>
                  <a:srgbClr val="000000"/>
                </a:solidFill>
                <a:latin typeface="Georgia"/>
                <a:cs typeface="Georgia"/>
              </a:rPr>
              <a:t>&gt;</a:t>
            </a:r>
            <a:r>
              <a:rPr sz="2800" b="1" spc="-2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0 such that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9747" y="3673664"/>
            <a:ext cx="5255178" cy="9368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C00000"/>
                </a:solidFill>
                <a:latin typeface="Times New Roman"/>
                <a:cs typeface="Times New Roman"/>
              </a:rPr>
              <a:t>₪</a:t>
            </a:r>
            <a:r>
              <a:rPr sz="2800" spc="678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uv</a:t>
            </a:r>
            <a:r>
              <a:rPr sz="2800" b="1" i="1" baseline="29999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xy</a:t>
            </a:r>
            <a:r>
              <a:rPr sz="2800" b="1" i="1" baseline="29999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z</a:t>
            </a:r>
            <a:r>
              <a:rPr sz="2800" b="1" i="1" spc="-46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ε 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L</a:t>
            </a:r>
            <a:r>
              <a:rPr sz="2800" b="1" i="1" spc="-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for all 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z="2800" b="1" i="1" spc="-3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= 0, 1,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0851" y="4100689"/>
            <a:ext cx="1576138" cy="9368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2,</a:t>
            </a:r>
            <a:r>
              <a:rPr sz="28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3 ....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58428" y="4738518"/>
            <a:ext cx="445629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52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541-D294-4C3A-B6AA-FB70B92E8C83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88440" y="629456"/>
            <a:ext cx="6714877" cy="974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Let</a:t>
            </a:r>
            <a:r>
              <a:rPr sz="20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G be a grammar</a:t>
            </a:r>
            <a:r>
              <a:rPr sz="20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in</a:t>
            </a:r>
            <a:r>
              <a:rPr sz="20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CNF generating</a:t>
            </a:r>
            <a:r>
              <a:rPr sz="2000" spc="-2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the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language</a:t>
            </a:r>
          </a:p>
          <a:p>
            <a:pPr marL="0" marR="0">
              <a:lnSpc>
                <a:spcPts val="2277"/>
              </a:lnSpc>
              <a:spcBef>
                <a:spcPts val="1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L – {ε}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8440" y="1315357"/>
            <a:ext cx="4483293" cy="1051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Let</a:t>
            </a:r>
            <a:r>
              <a:rPr sz="2000" spc="-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the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grammar</a:t>
            </a:r>
            <a:r>
              <a:rPr sz="20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have m variables.</a:t>
            </a:r>
          </a:p>
          <a:p>
            <a:pPr marL="0" marR="0">
              <a:lnSpc>
                <a:spcPts val="2277"/>
              </a:lnSpc>
              <a:spcBef>
                <a:spcPts val="7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Pick n = 2</a:t>
            </a:r>
            <a:r>
              <a:rPr sz="2000" spc="-12" baseline="30000" dirty="0">
                <a:solidFill>
                  <a:srgbClr val="000000"/>
                </a:solidFill>
                <a:latin typeface="Georgia"/>
                <a:cs typeface="Georgia"/>
              </a:rPr>
              <a:t>m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88440" y="2056667"/>
            <a:ext cx="2949421" cy="69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Let</a:t>
            </a:r>
            <a:r>
              <a:rPr sz="20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w</a:t>
            </a:r>
            <a:r>
              <a:rPr sz="2000" spc="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</a:t>
            </a:r>
            <a:r>
              <a:rPr sz="2000" spc="-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L(G) &amp; |w| </a:t>
            </a:r>
            <a:r>
              <a:rPr sz="2000" u="sng" dirty="0">
                <a:solidFill>
                  <a:srgbClr val="000000"/>
                </a:solidFill>
                <a:latin typeface="Georgia"/>
                <a:cs typeface="Georgia"/>
              </a:rPr>
              <a:t>&gt;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 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88440" y="2458611"/>
            <a:ext cx="6319742" cy="670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Any</a:t>
            </a:r>
            <a:r>
              <a:rPr sz="20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derivation tree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for w has height</a:t>
            </a:r>
            <a:r>
              <a:rPr sz="2000" spc="-2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at least</a:t>
            </a:r>
            <a:r>
              <a:rPr sz="20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m+1.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1240" y="2918224"/>
            <a:ext cx="4257657" cy="15865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Consider</a:t>
            </a:r>
            <a:r>
              <a:rPr sz="20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the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following</a:t>
            </a:r>
            <a:r>
              <a:rPr sz="20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grammar.</a:t>
            </a:r>
          </a:p>
          <a:p>
            <a:pPr marL="0" marR="0">
              <a:lnSpc>
                <a:spcPts val="2277"/>
              </a:lnSpc>
              <a:spcBef>
                <a:spcPts val="134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AB | a</a:t>
            </a:r>
          </a:p>
          <a:p>
            <a:pPr marL="0" marR="0">
              <a:lnSpc>
                <a:spcPts val="2277"/>
              </a:lnSpc>
              <a:spcBef>
                <a:spcPts val="1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0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AS | b</a:t>
            </a:r>
          </a:p>
          <a:p>
            <a:pPr marL="0" marR="0">
              <a:lnSpc>
                <a:spcPts val="2279"/>
              </a:lnSpc>
              <a:spcBef>
                <a:spcPts val="12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 </a:t>
            </a: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</a:t>
            </a:r>
            <a:r>
              <a:rPr sz="20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AS | c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1240" y="4138059"/>
            <a:ext cx="8415153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Take any string of length</a:t>
            </a:r>
            <a:r>
              <a:rPr sz="20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  <a:r>
              <a:rPr sz="2000" baseline="30000" dirty="0">
                <a:solidFill>
                  <a:srgbClr val="000000"/>
                </a:solidFill>
                <a:latin typeface="Georgia"/>
                <a:cs typeface="Georgia"/>
              </a:rPr>
              <a:t>p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&amp; check that the</a:t>
            </a:r>
            <a:r>
              <a:rPr sz="20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height</a:t>
            </a:r>
            <a:r>
              <a:rPr sz="2000" spc="-2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is atleast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p+1.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53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439" y="4927551"/>
            <a:ext cx="1292321" cy="466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Jan</a:t>
            </a:r>
            <a:r>
              <a:rPr sz="1400" spc="-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20,</a:t>
            </a:r>
            <a:r>
              <a:rPr sz="1400" spc="-1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2020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7BCBB-2319-43EF-B70A-25464EA3AF31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54277" y="741977"/>
            <a:ext cx="7692546" cy="1127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If</a:t>
            </a:r>
            <a:r>
              <a:rPr sz="2000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any</a:t>
            </a:r>
            <a:r>
              <a:rPr sz="2000" spc="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derivation</a:t>
            </a:r>
            <a:r>
              <a:rPr sz="20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tree for w has</a:t>
            </a:r>
            <a:r>
              <a:rPr sz="2000" spc="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height</a:t>
            </a:r>
            <a:r>
              <a:rPr sz="2000" spc="-2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at least m+1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, then the</a:t>
            </a:r>
          </a:p>
          <a:p>
            <a:pPr marL="0" marR="0">
              <a:lnSpc>
                <a:spcPts val="2277"/>
              </a:lnSpc>
              <a:spcBef>
                <a:spcPts val="13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number</a:t>
            </a:r>
            <a:r>
              <a:rPr sz="20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of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nodes</a:t>
            </a:r>
            <a:r>
              <a:rPr sz="2000" spc="-18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in</a:t>
            </a:r>
            <a:r>
              <a:rPr sz="2000" spc="14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the</a:t>
            </a:r>
            <a:r>
              <a:rPr sz="2000" spc="-1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path is at</a:t>
            </a:r>
            <a:r>
              <a:rPr sz="2000" spc="17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least</a:t>
            </a:r>
            <a:r>
              <a:rPr sz="2000" spc="-1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m</a:t>
            </a:r>
            <a:r>
              <a:rPr sz="2000" spc="1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+ </a:t>
            </a:r>
            <a:r>
              <a:rPr sz="2000" spc="12" dirty="0">
                <a:solidFill>
                  <a:srgbClr val="C00000"/>
                </a:solidFill>
                <a:latin typeface="Georgia"/>
                <a:cs typeface="Georgia"/>
              </a:rPr>
              <a:t>2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4277" y="1656377"/>
            <a:ext cx="7201541" cy="1584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One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node is the</a:t>
            </a:r>
            <a:r>
              <a:rPr sz="20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leaf node</a:t>
            </a:r>
            <a:r>
              <a:rPr sz="2000" spc="-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labeled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with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 terminal.</a:t>
            </a:r>
          </a:p>
          <a:p>
            <a:pPr marL="0" marR="0">
              <a:lnSpc>
                <a:spcPts val="2277"/>
              </a:lnSpc>
              <a:spcBef>
                <a:spcPts val="1324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At</a:t>
            </a:r>
            <a:r>
              <a:rPr sz="2000" spc="-2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least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m + 1</a:t>
            </a:r>
            <a:r>
              <a:rPr sz="2000" spc="12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node are</a:t>
            </a:r>
            <a:r>
              <a:rPr sz="2000" spc="1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internal nodes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labeled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with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non-</a:t>
            </a:r>
          </a:p>
          <a:p>
            <a:pPr marL="0" marR="0">
              <a:lnSpc>
                <a:spcPts val="2277"/>
              </a:lnSpc>
              <a:spcBef>
                <a:spcPts val="13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terminals.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4277" y="3028333"/>
            <a:ext cx="8250276" cy="1585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Since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there</a:t>
            </a:r>
            <a:r>
              <a:rPr sz="2000" spc="-2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are</a:t>
            </a:r>
            <a:r>
              <a:rPr sz="20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only m non-terminals in</a:t>
            </a:r>
            <a:r>
              <a:rPr sz="20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the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grammar,</a:t>
            </a:r>
            <a:r>
              <a:rPr sz="2000" spc="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and since</a:t>
            </a:r>
          </a:p>
          <a:p>
            <a:pPr marL="0" marR="0">
              <a:lnSpc>
                <a:spcPts val="2277"/>
              </a:lnSpc>
              <a:spcBef>
                <a:spcPts val="13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m+1 appear on this</a:t>
            </a:r>
            <a:r>
              <a:rPr sz="2000" spc="-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long path, it</a:t>
            </a:r>
            <a:r>
              <a:rPr sz="20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follows that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some</a:t>
            </a:r>
            <a:r>
              <a:rPr sz="2000" spc="-1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non-terminal</a:t>
            </a:r>
          </a:p>
          <a:p>
            <a:pPr marL="0" marR="0">
              <a:lnSpc>
                <a:spcPts val="2279"/>
              </a:lnSpc>
              <a:spcBef>
                <a:spcPts val="1322"/>
              </a:spcBef>
              <a:spcAft>
                <a:spcPts val="0"/>
              </a:spcAft>
            </a:pP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(and</a:t>
            </a:r>
            <a:r>
              <a:rPr sz="2000" spc="-1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perhaps many) appears at least twice</a:t>
            </a:r>
            <a:r>
              <a:rPr sz="2000" spc="-12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on this</a:t>
            </a:r>
            <a:r>
              <a:rPr sz="2000" spc="-18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path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54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439" y="4927551"/>
            <a:ext cx="1292321" cy="466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Jan</a:t>
            </a:r>
            <a:r>
              <a:rPr sz="1400" spc="-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20,</a:t>
            </a:r>
            <a:r>
              <a:rPr sz="1400" spc="-1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713A4-FA99-464C-A250-498BE088CF7D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82344" y="442851"/>
            <a:ext cx="8327887" cy="116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Consider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the first</a:t>
            </a:r>
            <a:r>
              <a:rPr sz="24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non-terminal</a:t>
            </a:r>
            <a:r>
              <a:rPr sz="2400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that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is repeated, when</a:t>
            </a:r>
          </a:p>
          <a:p>
            <a:pPr marL="0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traversing</a:t>
            </a:r>
            <a:r>
              <a:rPr sz="2400" spc="-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the path from the leaf to the root.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12745" y="1333645"/>
            <a:ext cx="523958" cy="670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95777" y="1405807"/>
            <a:ext cx="4810538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Second</a:t>
            </a:r>
            <a:r>
              <a:rPr sz="2000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occurrence of non-terminal 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71370" y="2270296"/>
            <a:ext cx="551749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99966" y="2414060"/>
            <a:ext cx="4482657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First occurrence</a:t>
            </a:r>
            <a:r>
              <a:rPr sz="2000" spc="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of non-terminal 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31669" y="2846368"/>
            <a:ext cx="551749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55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E3F09-0FF2-4171-90DA-29F4416C93A4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91183" y="470430"/>
            <a:ext cx="8000617" cy="944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3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339966"/>
                </a:solidFill>
                <a:latin typeface="FATKBA+Arial Rounded MT Bold"/>
                <a:cs typeface="FATKBA+Arial Rounded MT Bold"/>
              </a:rPr>
              <a:t>Parse Tree in the</a:t>
            </a:r>
            <a:r>
              <a:rPr sz="2800" spc="-12" dirty="0">
                <a:solidFill>
                  <a:srgbClr val="339966"/>
                </a:solidFill>
                <a:latin typeface="FATKBA+Arial Rounded MT Bold"/>
                <a:cs typeface="FATKBA+Arial Rounded MT Bold"/>
              </a:rPr>
              <a:t> </a:t>
            </a:r>
            <a:r>
              <a:rPr sz="2800" dirty="0">
                <a:solidFill>
                  <a:srgbClr val="339966"/>
                </a:solidFill>
                <a:latin typeface="FATKBA+Arial Rounded MT Bold"/>
                <a:cs typeface="FATKBA+Arial Rounded MT Bold"/>
              </a:rPr>
              <a:t>Pumping-Lemma Proof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1545" y="1278426"/>
            <a:ext cx="2771188" cy="97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Can’t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both</a:t>
            </a:r>
            <a:r>
              <a:rPr sz="2000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be ε as the</a:t>
            </a:r>
          </a:p>
          <a:p>
            <a:pPr marL="0" marR="0">
              <a:lnSpc>
                <a:spcPts val="2279"/>
              </a:lnSpc>
              <a:spcBef>
                <a:spcPts val="1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grammar is in</a:t>
            </a:r>
            <a:r>
              <a:rPr sz="20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CNF.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67582" y="2234564"/>
            <a:ext cx="385630" cy="465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73830" y="3173072"/>
            <a:ext cx="385833" cy="4662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96339" y="4415732"/>
            <a:ext cx="553240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u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98192" y="4415732"/>
            <a:ext cx="525279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v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620770" y="4415732"/>
            <a:ext cx="530622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x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016372" y="4426095"/>
            <a:ext cx="524036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52793" y="4426095"/>
            <a:ext cx="514716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z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A568-389E-4308-BD44-B30E9D6F1BDC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9003" y="595861"/>
            <a:ext cx="3562122" cy="1004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11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C00000"/>
                </a:solidFill>
                <a:latin typeface="Georgia"/>
                <a:cs typeface="Georgia"/>
              </a:rPr>
              <a:t>Pump</a:t>
            </a:r>
            <a:r>
              <a:rPr sz="3000" spc="-1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3000" dirty="0">
                <a:solidFill>
                  <a:srgbClr val="C00000"/>
                </a:solidFill>
                <a:latin typeface="Georgia"/>
                <a:cs typeface="Georgia"/>
              </a:rPr>
              <a:t>Zero</a:t>
            </a:r>
            <a:r>
              <a:rPr sz="3000" spc="-1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3000" dirty="0">
                <a:solidFill>
                  <a:srgbClr val="C00000"/>
                </a:solidFill>
                <a:latin typeface="Georgia"/>
                <a:cs typeface="Georgia"/>
              </a:rPr>
              <a:t>Times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15694" y="2230037"/>
            <a:ext cx="715217" cy="1184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223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</a:p>
          <a:p>
            <a:pPr marL="0" marR="0">
              <a:lnSpc>
                <a:spcPts val="2277"/>
              </a:lnSpc>
              <a:spcBef>
                <a:spcPts val="1723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91911" y="2250738"/>
            <a:ext cx="606823" cy="12952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</a:p>
          <a:p>
            <a:pPr marL="76200" marR="0">
              <a:lnSpc>
                <a:spcPts val="2277"/>
              </a:lnSpc>
              <a:spcBef>
                <a:spcPts val="2644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4068" y="3316268"/>
            <a:ext cx="1025456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u</a:t>
            </a:r>
            <a:r>
              <a:rPr sz="2000" b="1" spc="2077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v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15845" y="3318808"/>
            <a:ext cx="524036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30626" y="3316268"/>
            <a:ext cx="514716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z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167885" y="3336816"/>
            <a:ext cx="553446" cy="670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u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54317" y="3336816"/>
            <a:ext cx="524207" cy="670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91894" y="3369989"/>
            <a:ext cx="530622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x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57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439" y="4927551"/>
            <a:ext cx="1292321" cy="466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Jan</a:t>
            </a:r>
            <a:r>
              <a:rPr sz="1400" spc="-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20,</a:t>
            </a:r>
            <a:r>
              <a:rPr sz="1400" spc="-1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2020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F7DDD-700F-4356-926C-E93235BF3C0D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7070" y="595861"/>
            <a:ext cx="5005567" cy="1004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11"/>
              </a:lnSpc>
              <a:spcBef>
                <a:spcPts val="0"/>
              </a:spcBef>
              <a:spcAft>
                <a:spcPts val="0"/>
              </a:spcAft>
            </a:pPr>
            <a:r>
              <a:rPr sz="3000" b="1" dirty="0">
                <a:solidFill>
                  <a:srgbClr val="C00000"/>
                </a:solidFill>
                <a:latin typeface="Georgia"/>
                <a:cs typeface="Georgia"/>
              </a:rPr>
              <a:t>Pump</a:t>
            </a:r>
            <a:r>
              <a:rPr sz="3000" b="1" spc="-12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3000" b="1" dirty="0">
                <a:solidFill>
                  <a:srgbClr val="C00000"/>
                </a:solidFill>
                <a:latin typeface="Georgia"/>
                <a:cs typeface="Georgia"/>
              </a:rPr>
              <a:t>Twice, Thrice …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19826" y="2173014"/>
            <a:ext cx="573993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15694" y="2230037"/>
            <a:ext cx="715217" cy="1184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223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</a:p>
          <a:p>
            <a:pPr marL="0" marR="0">
              <a:lnSpc>
                <a:spcPts val="2277"/>
              </a:lnSpc>
              <a:spcBef>
                <a:spcPts val="1723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43626" y="2630214"/>
            <a:ext cx="573993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02528" y="3144690"/>
            <a:ext cx="573993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07103" y="3258990"/>
            <a:ext cx="1025404" cy="1127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u</a:t>
            </a:r>
            <a:r>
              <a:rPr sz="2000" b="1" spc="2077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v</a:t>
            </a:r>
          </a:p>
          <a:p>
            <a:pPr marL="423671" marR="0">
              <a:lnSpc>
                <a:spcPts val="2277"/>
              </a:lnSpc>
              <a:spcBef>
                <a:spcPts val="1325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v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78879" y="3261404"/>
            <a:ext cx="524036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93280" y="3258990"/>
            <a:ext cx="514716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z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44068" y="3316268"/>
            <a:ext cx="1025456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u</a:t>
            </a:r>
            <a:r>
              <a:rPr sz="2000" b="1" spc="2077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v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315845" y="3318808"/>
            <a:ext cx="524036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230626" y="3316268"/>
            <a:ext cx="514716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z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691894" y="3369989"/>
            <a:ext cx="530622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x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202679" y="3718959"/>
            <a:ext cx="524036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578728" y="3770165"/>
            <a:ext cx="530622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x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58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1439" y="4927551"/>
            <a:ext cx="1292321" cy="466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Jan</a:t>
            </a:r>
            <a:r>
              <a:rPr sz="1400" spc="-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20,</a:t>
            </a:r>
            <a:r>
              <a:rPr sz="1400" spc="-1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2020</a:t>
            </a: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601A7-6154-4832-8D92-66680623F513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9003" y="314454"/>
            <a:ext cx="2174937" cy="10044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08"/>
              </a:lnSpc>
              <a:spcBef>
                <a:spcPts val="0"/>
              </a:spcBef>
              <a:spcAft>
                <a:spcPts val="0"/>
              </a:spcAft>
            </a:pPr>
            <a:r>
              <a:rPr sz="3000" b="1" dirty="0">
                <a:solidFill>
                  <a:srgbClr val="C00000"/>
                </a:solidFill>
                <a:latin typeface="Georgia"/>
                <a:cs typeface="Georgia"/>
              </a:rPr>
              <a:t>Observe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2900" y="977800"/>
            <a:ext cx="7699662" cy="1169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We</a:t>
            </a:r>
            <a:r>
              <a:rPr sz="24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have the production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rules which lead us to the</a:t>
            </a:r>
          </a:p>
          <a:p>
            <a:pPr marL="0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following derivations: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75560" y="2020073"/>
            <a:ext cx="5293292" cy="9368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00"/>
                </a:solidFill>
                <a:latin typeface="QQTCCH+Wingdings"/>
                <a:cs typeface="QQTCCH+Wingdings"/>
              </a:rPr>
              <a:t></a:t>
            </a:r>
            <a:r>
              <a:rPr sz="2800" spc="2031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w</a:t>
            </a:r>
            <a:r>
              <a:rPr sz="2800" b="1" i="1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= uvxyz</a:t>
            </a:r>
            <a:r>
              <a:rPr sz="2800" b="1" i="1" spc="-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with 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|vxy|</a:t>
            </a:r>
            <a:r>
              <a:rPr sz="2800" b="1" i="1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≤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2900" y="2328318"/>
            <a:ext cx="2163373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</a:t>
            </a:r>
            <a:r>
              <a:rPr sz="2400" spc="109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S</a:t>
            </a:r>
            <a:r>
              <a:rPr sz="24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</a:t>
            </a:r>
            <a:r>
              <a:rPr sz="2400" spc="-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u A z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04972" y="2446895"/>
            <a:ext cx="4497075" cy="937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9"/>
              </a:lnSpc>
              <a:spcBef>
                <a:spcPts val="0"/>
              </a:spcBef>
              <a:spcAft>
                <a:spcPts val="0"/>
              </a:spcAft>
            </a:pP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800" b="1" i="1" spc="-3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and 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|vy|</a:t>
            </a:r>
            <a:r>
              <a:rPr sz="2800" b="1" i="1" spc="-3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b="1" dirty="0">
                <a:solidFill>
                  <a:srgbClr val="000000"/>
                </a:solidFill>
                <a:latin typeface="Georgia"/>
                <a:cs typeface="Georgia"/>
              </a:rPr>
              <a:t>&gt;</a:t>
            </a:r>
            <a:r>
              <a:rPr sz="2800" b="1" spc="-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0 such that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2900" y="3060219"/>
            <a:ext cx="2186946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</a:t>
            </a:r>
            <a:r>
              <a:rPr sz="2400" spc="109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4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</a:t>
            </a:r>
            <a:r>
              <a:rPr sz="2400" spc="-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v A 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575560" y="3111638"/>
            <a:ext cx="3008222" cy="9368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00"/>
                </a:solidFill>
                <a:latin typeface="QQTCCH+Wingdings"/>
                <a:cs typeface="QQTCCH+Wingdings"/>
              </a:rPr>
              <a:t></a:t>
            </a:r>
            <a:r>
              <a:rPr sz="2800" spc="2031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uv</a:t>
            </a:r>
            <a:r>
              <a:rPr sz="2800" b="1" i="1" baseline="29999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xy</a:t>
            </a:r>
            <a:r>
              <a:rPr sz="2800" b="1" i="1" baseline="29999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z</a:t>
            </a:r>
            <a:r>
              <a:rPr sz="2800" b="1" i="1" spc="-46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ε </a:t>
            </a:r>
            <a:r>
              <a:rPr sz="2800" b="1" i="1" dirty="0">
                <a:solidFill>
                  <a:srgbClr val="000000"/>
                </a:solidFill>
                <a:latin typeface="Georgia"/>
                <a:cs typeface="Georgia"/>
              </a:rPr>
              <a:t>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204972" y="3543786"/>
            <a:ext cx="4768921" cy="11815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93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eorgia"/>
                <a:cs typeface="Georgia"/>
              </a:rPr>
              <a:t>for </a:t>
            </a:r>
            <a:r>
              <a:rPr sz="3600" dirty="0">
                <a:solidFill>
                  <a:srgbClr val="000000"/>
                </a:solidFill>
                <a:latin typeface="Georgia"/>
                <a:cs typeface="Georgia"/>
              </a:rPr>
              <a:t>all</a:t>
            </a:r>
            <a:r>
              <a:rPr sz="36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600" b="1" i="1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z="3600" b="1" i="1" spc="-5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000000"/>
                </a:solidFill>
                <a:latin typeface="Georgia"/>
                <a:cs typeface="Georgia"/>
              </a:rPr>
              <a:t>= 0,</a:t>
            </a:r>
            <a:r>
              <a:rPr sz="36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000000"/>
                </a:solidFill>
                <a:latin typeface="Georgia"/>
                <a:cs typeface="Georgia"/>
              </a:rPr>
              <a:t>1, 2, 3 ....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2900" y="3791739"/>
            <a:ext cx="1688964" cy="803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</a:t>
            </a:r>
            <a:r>
              <a:rPr sz="2400" spc="109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4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</a:t>
            </a:r>
            <a:r>
              <a:rPr sz="2400" spc="-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x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59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48640" y="4825139"/>
            <a:ext cx="1292321" cy="466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Jan</a:t>
            </a:r>
            <a:r>
              <a:rPr sz="1400" spc="-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20,</a:t>
            </a:r>
            <a:r>
              <a:rPr sz="1400" spc="-1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2020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D776E-E228-4BE1-B674-33771828B35E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36497" y="39851"/>
            <a:ext cx="7313483" cy="966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onstantia"/>
                <a:cs typeface="Constantia"/>
              </a:rPr>
              <a:t>Prove</a:t>
            </a:r>
            <a:r>
              <a:rPr sz="2800" spc="-23" dirty="0">
                <a:solidFill>
                  <a:srgbClr val="000000"/>
                </a:solidFill>
                <a:latin typeface="Constantia"/>
                <a:cs typeface="Constantia"/>
              </a:rPr>
              <a:t> </a:t>
            </a:r>
            <a:r>
              <a:rPr sz="2800" dirty="0">
                <a:solidFill>
                  <a:srgbClr val="000000"/>
                </a:solidFill>
                <a:latin typeface="Constantia"/>
                <a:cs typeface="Constantia"/>
              </a:rPr>
              <a:t>that L = {a</a:t>
            </a:r>
            <a:r>
              <a:rPr sz="2800" baseline="30000" dirty="0">
                <a:solidFill>
                  <a:srgbClr val="000000"/>
                </a:solidFill>
                <a:latin typeface="Constantia"/>
                <a:cs typeface="Constantia"/>
              </a:rPr>
              <a:t>i</a:t>
            </a:r>
            <a:r>
              <a:rPr sz="2800" spc="-230" baseline="30000" dirty="0">
                <a:solidFill>
                  <a:srgbClr val="000000"/>
                </a:solidFill>
                <a:latin typeface="Constantia"/>
                <a:cs typeface="Constantia"/>
              </a:rPr>
              <a:t> </a:t>
            </a:r>
            <a:r>
              <a:rPr sz="2800" dirty="0">
                <a:solidFill>
                  <a:srgbClr val="000000"/>
                </a:solidFill>
                <a:latin typeface="Constantia"/>
                <a:cs typeface="Constantia"/>
              </a:rPr>
              <a:t>b</a:t>
            </a:r>
            <a:r>
              <a:rPr sz="2800" baseline="30000" dirty="0">
                <a:solidFill>
                  <a:srgbClr val="000000"/>
                </a:solidFill>
                <a:latin typeface="Constantia"/>
                <a:cs typeface="Constantia"/>
              </a:rPr>
              <a:t>i </a:t>
            </a:r>
            <a:r>
              <a:rPr sz="2800" dirty="0">
                <a:solidFill>
                  <a:srgbClr val="000000"/>
                </a:solidFill>
                <a:latin typeface="Constantia"/>
                <a:cs typeface="Constantia"/>
              </a:rPr>
              <a:t>c</a:t>
            </a:r>
            <a:r>
              <a:rPr sz="2800" baseline="30000" dirty="0">
                <a:solidFill>
                  <a:srgbClr val="000000"/>
                </a:solidFill>
                <a:latin typeface="Constantia"/>
                <a:cs typeface="Constantia"/>
              </a:rPr>
              <a:t>i</a:t>
            </a:r>
            <a:r>
              <a:rPr sz="2800" spc="-14" baseline="30000" dirty="0">
                <a:solidFill>
                  <a:srgbClr val="000000"/>
                </a:solidFill>
                <a:latin typeface="Constantia"/>
                <a:cs typeface="Constantia"/>
              </a:rPr>
              <a:t> </a:t>
            </a:r>
            <a:r>
              <a:rPr sz="2800" dirty="0">
                <a:solidFill>
                  <a:srgbClr val="000000"/>
                </a:solidFill>
                <a:latin typeface="Constantia"/>
                <a:cs typeface="Constantia"/>
              </a:rPr>
              <a:t>| i</a:t>
            </a:r>
            <a:r>
              <a:rPr sz="2800" spc="-20" dirty="0">
                <a:solidFill>
                  <a:srgbClr val="000000"/>
                </a:solidFill>
                <a:latin typeface="Constantia"/>
                <a:cs typeface="Constantia"/>
              </a:rPr>
              <a:t> </a:t>
            </a:r>
            <a:r>
              <a:rPr sz="2800" dirty="0">
                <a:solidFill>
                  <a:srgbClr val="000000"/>
                </a:solidFill>
                <a:latin typeface="Constantia"/>
                <a:cs typeface="Constantia"/>
              </a:rPr>
              <a:t>≥ 0} is not a CFL.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2900" y="694860"/>
            <a:ext cx="1354484" cy="797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b="1" u="sng" dirty="0">
                <a:solidFill>
                  <a:srgbClr val="000000"/>
                </a:solidFill>
                <a:latin typeface="Arial"/>
                <a:cs typeface="Arial"/>
              </a:rPr>
              <a:t>Proof: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2900" y="1207924"/>
            <a:ext cx="9330078" cy="11696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.</a:t>
            </a:r>
            <a:r>
              <a:rPr sz="2400" spc="40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Let</a:t>
            </a:r>
            <a:r>
              <a:rPr sz="2400" spc="-3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L be a CFL. Since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L is infinite,</a:t>
            </a:r>
            <a:r>
              <a:rPr sz="2400" spc="-5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the pumping</a:t>
            </a:r>
            <a:r>
              <a:rPr sz="24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lemma</a:t>
            </a:r>
            <a:r>
              <a:rPr sz="2400" spc="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can</a:t>
            </a:r>
          </a:p>
          <a:p>
            <a:pPr marL="267004" marR="0">
              <a:lnSpc>
                <a:spcPts val="2729"/>
              </a:lnSpc>
              <a:spcBef>
                <a:spcPts val="15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be</a:t>
            </a:r>
            <a:r>
              <a:rPr sz="2400" spc="-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applied. Let </a:t>
            </a:r>
            <a:r>
              <a:rPr sz="2400" b="1" dirty="0">
                <a:solidFill>
                  <a:srgbClr val="FF0000"/>
                </a:solidFill>
                <a:latin typeface="Georgia"/>
                <a:cs typeface="Georgia"/>
              </a:rPr>
              <a:t>n</a:t>
            </a:r>
            <a:r>
              <a:rPr sz="2400" b="1" spc="-44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be the constant</a:t>
            </a:r>
            <a:r>
              <a:rPr sz="24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of the lemma.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2900" y="2065160"/>
            <a:ext cx="9533173" cy="2598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.</a:t>
            </a:r>
            <a:r>
              <a:rPr sz="2400" spc="40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Let</a:t>
            </a:r>
            <a:r>
              <a:rPr sz="2400" spc="-3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w </a:t>
            </a:r>
            <a:r>
              <a:rPr sz="2400" dirty="0">
                <a:solidFill>
                  <a:srgbClr val="000000"/>
                </a:solidFill>
                <a:latin typeface="LMQNTW+Symbol"/>
                <a:cs typeface="LMQNTW+Symbol"/>
              </a:rPr>
              <a:t></a:t>
            </a:r>
            <a:r>
              <a:rPr sz="2400" spc="-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L &amp;</a:t>
            </a:r>
            <a:r>
              <a:rPr sz="24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w = a</a:t>
            </a:r>
            <a:r>
              <a:rPr sz="2400" baseline="30000" dirty="0">
                <a:solidFill>
                  <a:srgbClr val="000000"/>
                </a:solidFill>
                <a:latin typeface="Georgia"/>
                <a:cs typeface="Georgia"/>
              </a:rPr>
              <a:t>k</a:t>
            </a:r>
            <a:r>
              <a:rPr sz="2400" spc="-187" baseline="3000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</a:t>
            </a:r>
            <a:r>
              <a:rPr sz="2400" baseline="30000" dirty="0">
                <a:solidFill>
                  <a:srgbClr val="000000"/>
                </a:solidFill>
                <a:latin typeface="Georgia"/>
                <a:cs typeface="Georgia"/>
              </a:rPr>
              <a:t>k</a:t>
            </a:r>
            <a:r>
              <a:rPr sz="2400" spc="-175" baseline="3000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c</a:t>
            </a:r>
            <a:r>
              <a:rPr sz="2400" baseline="30000" dirty="0">
                <a:solidFill>
                  <a:srgbClr val="000000"/>
                </a:solidFill>
                <a:latin typeface="Georgia"/>
                <a:cs typeface="Georgia"/>
              </a:rPr>
              <a:t>k</a:t>
            </a:r>
            <a:r>
              <a:rPr sz="2400" spc="-187" baseline="3000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for some k &gt; n.</a:t>
            </a:r>
          </a:p>
          <a:p>
            <a:pPr marL="457504" marR="0">
              <a:lnSpc>
                <a:spcPts val="2729"/>
              </a:lnSpc>
              <a:spcBef>
                <a:spcPts val="75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ourier New"/>
                <a:cs typeface="Courier New"/>
              </a:rPr>
              <a:t>o</a:t>
            </a:r>
            <a:r>
              <a:rPr sz="2400" spc="15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Then</a:t>
            </a:r>
            <a:r>
              <a:rPr sz="2400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we can</a:t>
            </a:r>
            <a:r>
              <a:rPr sz="24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write w = uvxyz</a:t>
            </a:r>
          </a:p>
          <a:p>
            <a:pPr marL="457504" marR="0">
              <a:lnSpc>
                <a:spcPts val="2726"/>
              </a:lnSpc>
              <a:spcBef>
                <a:spcPts val="75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ourier New"/>
                <a:cs typeface="Courier New"/>
              </a:rPr>
              <a:t>o</a:t>
            </a:r>
            <a:r>
              <a:rPr sz="2400" spc="15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Such</a:t>
            </a:r>
            <a:r>
              <a:rPr sz="2400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that |vy|</a:t>
            </a:r>
            <a:r>
              <a:rPr sz="24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&gt;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0</a:t>
            </a:r>
          </a:p>
          <a:p>
            <a:pPr marL="457504" marR="0">
              <a:lnSpc>
                <a:spcPts val="2726"/>
              </a:lnSpc>
              <a:spcBef>
                <a:spcPts val="75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ourier New"/>
                <a:cs typeface="Courier New"/>
              </a:rPr>
              <a:t>o</a:t>
            </a:r>
            <a:r>
              <a:rPr sz="2400" spc="15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And</a:t>
            </a:r>
            <a:r>
              <a:rPr sz="24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|vxy| ≤ n</a:t>
            </a:r>
          </a:p>
          <a:p>
            <a:pPr marL="0" marR="0">
              <a:lnSpc>
                <a:spcPts val="2726"/>
              </a:lnSpc>
              <a:spcBef>
                <a:spcPts val="755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QQTCCH+Wingdings"/>
                <a:cs typeface="QQTCCH+Wingdings"/>
              </a:rPr>
              <a:t>.</a:t>
            </a:r>
            <a:r>
              <a:rPr sz="2400" spc="19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Since</a:t>
            </a:r>
            <a:r>
              <a:rPr sz="2400" spc="-2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|vxy| ≤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n, therefore it</a:t>
            </a:r>
            <a:r>
              <a:rPr sz="2400" spc="-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cannot</a:t>
            </a:r>
            <a:r>
              <a:rPr sz="2400" spc="-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contain</a:t>
            </a:r>
            <a:r>
              <a:rPr sz="24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all 3 symbols</a:t>
            </a:r>
            <a:r>
              <a:rPr sz="2400" spc="3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–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0404" y="4226359"/>
            <a:ext cx="1436553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a,</a:t>
            </a:r>
            <a:r>
              <a:rPr sz="24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 &amp;</a:t>
            </a:r>
            <a:r>
              <a:rPr sz="24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c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2910-D1EB-4664-9364-C5A75AB0C534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40152" y="195486"/>
            <a:ext cx="3096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Type-0 grammars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productions have no restrictions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Type-1 grammars</a:t>
            </a:r>
            <a:r>
              <a:rPr lang="en-US" dirty="0"/>
              <a:t> generate context-sensitive languages. The productions must be in the </a:t>
            </a:r>
            <a:r>
              <a:rPr lang="en-US" dirty="0" smtClean="0"/>
              <a:t>form     </a:t>
            </a:r>
            <a:r>
              <a:rPr lang="en-US" b="1" dirty="0" smtClean="0"/>
              <a:t>α </a:t>
            </a:r>
            <a:r>
              <a:rPr lang="en-US" b="1" dirty="0"/>
              <a:t>A β → α </a:t>
            </a:r>
            <a:r>
              <a:rPr lang="en-US" b="1" dirty="0" smtClean="0"/>
              <a:t>γ </a:t>
            </a:r>
            <a:r>
              <a:rPr lang="en-US" b="1" dirty="0"/>
              <a:t>β</a:t>
            </a:r>
            <a:endParaRPr lang="en-US" dirty="0"/>
          </a:p>
          <a:p>
            <a:r>
              <a:rPr lang="en-US" dirty="0"/>
              <a:t>where </a:t>
            </a:r>
            <a:r>
              <a:rPr lang="en-US" b="1" dirty="0"/>
              <a:t>A ∈ N</a:t>
            </a:r>
            <a:r>
              <a:rPr lang="en-US" dirty="0"/>
              <a:t> (Non-terminal)</a:t>
            </a:r>
          </a:p>
          <a:p>
            <a:r>
              <a:rPr lang="en-US" dirty="0"/>
              <a:t>and </a:t>
            </a:r>
            <a:r>
              <a:rPr lang="en-US" b="1" dirty="0"/>
              <a:t>α, β, γ ∈ </a:t>
            </a:r>
            <a:r>
              <a:rPr lang="en-US" b="1" dirty="0" smtClean="0"/>
              <a:t>(</a:t>
            </a:r>
            <a:r>
              <a:rPr lang="en-IN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lang="en-IN" baseline="-25000" dirty="0" smtClean="0"/>
              <a:t>N</a:t>
            </a:r>
            <a:r>
              <a:rPr lang="en-IN" dirty="0" smtClean="0">
                <a:solidFill>
                  <a:srgbClr val="000000"/>
                </a:solidFill>
                <a:latin typeface="Times New Roman"/>
                <a:cs typeface="Times New Roman"/>
              </a:rPr>
              <a:t>U</a:t>
            </a:r>
            <a:r>
              <a:rPr lang="en-IN" spc="-28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N" spc="313" dirty="0">
                <a:solidFill>
                  <a:srgbClr val="000000"/>
                </a:solidFill>
                <a:latin typeface="LMQNTW+Symbol"/>
                <a:cs typeface="LMQNTW+Symbol"/>
              </a:rPr>
              <a:t></a:t>
            </a:r>
            <a:r>
              <a:rPr lang="en-US" b="1" dirty="0" smtClean="0"/>
              <a:t>)*</a:t>
            </a:r>
            <a:r>
              <a:rPr lang="en-US" dirty="0"/>
              <a:t> (Strings of terminals and non-terminals)</a:t>
            </a:r>
          </a:p>
          <a:p>
            <a:r>
              <a:rPr lang="en-US" dirty="0"/>
              <a:t>The strings </a:t>
            </a:r>
            <a:r>
              <a:rPr lang="en-US" b="1" dirty="0"/>
              <a:t>α</a:t>
            </a:r>
            <a:r>
              <a:rPr lang="en-US" dirty="0"/>
              <a:t> and </a:t>
            </a:r>
            <a:r>
              <a:rPr lang="en-US" b="1" dirty="0"/>
              <a:t>β</a:t>
            </a:r>
            <a:r>
              <a:rPr lang="en-US" dirty="0"/>
              <a:t> may be empty, but </a:t>
            </a:r>
            <a:r>
              <a:rPr lang="en-US" b="1" dirty="0"/>
              <a:t>γ</a:t>
            </a:r>
            <a:r>
              <a:rPr lang="en-US" dirty="0"/>
              <a:t> must be non-empty.</a:t>
            </a:r>
          </a:p>
          <a:p>
            <a:endParaRPr lang="en-IN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973755" y="4419720"/>
            <a:ext cx="2880320" cy="600164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AB →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AbBc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 →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bcA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B → b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3" name="Picture 5" descr="https://media.geeksforgeeks.org/wp-content/uploads/20190227115949/Comsky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478"/>
            <a:ext cx="5904657" cy="372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95536" y="4197156"/>
            <a:ext cx="3653244" cy="786739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Type 0 known as unrestricted grammar.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Type 1 known as context sensitive grammar.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Type 2 known as context free grammar.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Type 3 Regular Grammar.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F1EB-69ED-42A9-B5A1-748A21CF46CF}" type="datetime1">
              <a:rPr lang="en-US" smtClean="0"/>
              <a:t>5/31/2021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3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77647" y="343579"/>
            <a:ext cx="8292380" cy="1071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.</a:t>
            </a:r>
            <a:r>
              <a:rPr sz="2000" spc="21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Georgia"/>
                <a:cs typeface="Georgia"/>
              </a:rPr>
              <a:t>Case</a:t>
            </a:r>
            <a:r>
              <a:rPr sz="2000" b="1" spc="-1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FF0000"/>
                </a:solidFill>
                <a:latin typeface="Georgia"/>
                <a:cs typeface="Georgia"/>
              </a:rPr>
              <a:t>I: Suppose</a:t>
            </a:r>
            <a:r>
              <a:rPr sz="2000" b="1" spc="-1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FF0000"/>
                </a:solidFill>
                <a:latin typeface="Georgia"/>
                <a:cs typeface="Georgia"/>
              </a:rPr>
              <a:t>vxy contains one of</a:t>
            </a:r>
            <a:r>
              <a:rPr sz="2000" b="1" spc="18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FF0000"/>
                </a:solidFill>
                <a:latin typeface="Georgia"/>
                <a:cs typeface="Georgia"/>
              </a:rPr>
              <a:t>the symbol in </a:t>
            </a:r>
            <a:r>
              <a:rPr sz="2000" b="1" spc="10" dirty="0">
                <a:solidFill>
                  <a:srgbClr val="FF0000"/>
                </a:solidFill>
                <a:latin typeface="Georgia"/>
                <a:cs typeface="Georgia"/>
              </a:rPr>
              <a:t>Σ.</a:t>
            </a:r>
          </a:p>
          <a:p>
            <a:pPr marL="457200" marR="0">
              <a:lnSpc>
                <a:spcPts val="2277"/>
              </a:lnSpc>
              <a:spcBef>
                <a:spcPts val="7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ourier New"/>
                <a:cs typeface="Courier New"/>
              </a:rPr>
              <a:t>o</a:t>
            </a:r>
            <a:r>
              <a:rPr sz="2000" spc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Suppose</a:t>
            </a:r>
            <a:r>
              <a:rPr sz="2000" spc="-3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vxy contains at least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one a.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4847" y="1105960"/>
            <a:ext cx="5439979" cy="690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3000" baseline="-30800" dirty="0">
                <a:solidFill>
                  <a:srgbClr val="000000"/>
                </a:solidFill>
                <a:latin typeface="Courier New"/>
                <a:cs typeface="Courier New"/>
              </a:rPr>
              <a:t>o</a:t>
            </a:r>
            <a:r>
              <a:rPr sz="3000" spc="1650" baseline="-30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000" baseline="-30800" dirty="0">
                <a:solidFill>
                  <a:srgbClr val="000000"/>
                </a:solidFill>
                <a:latin typeface="Georgia"/>
                <a:cs typeface="Georgia"/>
              </a:rPr>
              <a:t>Then</a:t>
            </a:r>
            <a:r>
              <a:rPr sz="3000" spc="-246" baseline="-3080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000" baseline="-30800" dirty="0">
                <a:solidFill>
                  <a:srgbClr val="000000"/>
                </a:solidFill>
                <a:latin typeface="Georgia"/>
                <a:cs typeface="Georgia"/>
              </a:rPr>
              <a:t>uv</a:t>
            </a:r>
            <a:r>
              <a:rPr sz="2000" spc="-10" baseline="30000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xy</a:t>
            </a:r>
            <a:r>
              <a:rPr sz="2000" spc="-10" baseline="30000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z will</a:t>
            </a:r>
            <a:r>
              <a:rPr sz="2000" spc="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more a’s than b or c.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4847" y="1486960"/>
            <a:ext cx="5570776" cy="690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3000" baseline="-30913" dirty="0">
                <a:solidFill>
                  <a:srgbClr val="000000"/>
                </a:solidFill>
                <a:latin typeface="Courier New"/>
                <a:cs typeface="Courier New"/>
              </a:rPr>
              <a:t>o</a:t>
            </a:r>
            <a:r>
              <a:rPr sz="3000" spc="1650" baseline="-309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000" baseline="-30913" dirty="0">
                <a:solidFill>
                  <a:srgbClr val="000000"/>
                </a:solidFill>
                <a:latin typeface="Georgia"/>
                <a:cs typeface="Georgia"/>
              </a:rPr>
              <a:t>Therefore</a:t>
            </a:r>
            <a:r>
              <a:rPr sz="3000" spc="-262" baseline="-3091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000" baseline="-30913" dirty="0">
                <a:solidFill>
                  <a:srgbClr val="000000"/>
                </a:solidFill>
                <a:latin typeface="Georgia"/>
                <a:cs typeface="Georgia"/>
              </a:rPr>
              <a:t>uv</a:t>
            </a:r>
            <a:r>
              <a:rPr sz="2000" spc="-10" baseline="30000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xy</a:t>
            </a:r>
            <a:r>
              <a:rPr sz="2000" spc="-10" baseline="30000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z</a:t>
            </a:r>
            <a:r>
              <a:rPr sz="2000" spc="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does</a:t>
            </a:r>
            <a:r>
              <a:rPr sz="20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not belong</a:t>
            </a:r>
            <a:r>
              <a:rPr sz="20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to L.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7647" y="1867934"/>
            <a:ext cx="8424122" cy="1834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ourier New"/>
                <a:cs typeface="Courier New"/>
              </a:rPr>
              <a:t>o</a:t>
            </a:r>
            <a:r>
              <a:rPr sz="2000" spc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This</a:t>
            </a:r>
            <a:r>
              <a:rPr sz="20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is a</a:t>
            </a:r>
            <a:r>
              <a:rPr sz="20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contradiction</a:t>
            </a:r>
            <a:r>
              <a:rPr sz="20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of the</a:t>
            </a:r>
            <a:r>
              <a:rPr sz="20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pumping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lemma.</a:t>
            </a:r>
          </a:p>
          <a:p>
            <a:pPr marL="0" marR="0">
              <a:lnSpc>
                <a:spcPts val="2277"/>
              </a:lnSpc>
              <a:spcBef>
                <a:spcPts val="7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QQTCCH+Wingdings"/>
                <a:cs typeface="QQTCCH+Wingdings"/>
              </a:rPr>
              <a:t>.</a:t>
            </a:r>
            <a:r>
              <a:rPr sz="2000" spc="21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Georgia"/>
                <a:cs typeface="Georgia"/>
              </a:rPr>
              <a:t>Case</a:t>
            </a:r>
            <a:r>
              <a:rPr sz="2000" b="1" spc="-1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FF0000"/>
                </a:solidFill>
                <a:latin typeface="Georgia"/>
                <a:cs typeface="Georgia"/>
              </a:rPr>
              <a:t>II: Suppose</a:t>
            </a:r>
            <a:r>
              <a:rPr sz="2000" b="1" spc="-28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FF0000"/>
                </a:solidFill>
                <a:latin typeface="Georgia"/>
                <a:cs typeface="Georgia"/>
              </a:rPr>
              <a:t>vxy</a:t>
            </a:r>
            <a:r>
              <a:rPr sz="2000" b="1" spc="1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FF0000"/>
                </a:solidFill>
                <a:latin typeface="Georgia"/>
                <a:cs typeface="Georgia"/>
              </a:rPr>
              <a:t>contains two of</a:t>
            </a:r>
            <a:r>
              <a:rPr sz="2000" b="1" spc="1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FF0000"/>
                </a:solidFill>
                <a:latin typeface="Georgia"/>
                <a:cs typeface="Georgia"/>
              </a:rPr>
              <a:t>the symbol in </a:t>
            </a:r>
            <a:r>
              <a:rPr sz="2000" b="1" spc="10" dirty="0">
                <a:solidFill>
                  <a:srgbClr val="FF0000"/>
                </a:solidFill>
                <a:latin typeface="Georgia"/>
                <a:cs typeface="Georgia"/>
              </a:rPr>
              <a:t>Σ.</a:t>
            </a:r>
          </a:p>
          <a:p>
            <a:pPr marL="457200" marR="0">
              <a:lnSpc>
                <a:spcPts val="2277"/>
              </a:lnSpc>
              <a:spcBef>
                <a:spcPts val="72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ourier New"/>
                <a:cs typeface="Courier New"/>
              </a:rPr>
              <a:t>o</a:t>
            </a:r>
            <a:r>
              <a:rPr sz="2000" spc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Suppose</a:t>
            </a:r>
            <a:r>
              <a:rPr sz="2000" spc="-3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vxy contains at least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one a &amp;</a:t>
            </a:r>
            <a:r>
              <a:rPr sz="20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at least one b.</a:t>
            </a:r>
          </a:p>
          <a:p>
            <a:pPr marL="457200" marR="0">
              <a:lnSpc>
                <a:spcPts val="2279"/>
              </a:lnSpc>
              <a:spcBef>
                <a:spcPts val="722"/>
              </a:spcBef>
              <a:spcAft>
                <a:spcPts val="0"/>
              </a:spcAft>
            </a:pPr>
            <a:r>
              <a:rPr sz="3000" baseline="-30769" dirty="0">
                <a:solidFill>
                  <a:srgbClr val="000000"/>
                </a:solidFill>
                <a:latin typeface="Courier New"/>
                <a:cs typeface="Courier New"/>
              </a:rPr>
              <a:t>o</a:t>
            </a:r>
            <a:r>
              <a:rPr sz="3000" spc="1650" baseline="-307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000" baseline="-30769" dirty="0">
                <a:solidFill>
                  <a:srgbClr val="000000"/>
                </a:solidFill>
                <a:latin typeface="Georgia"/>
                <a:cs typeface="Georgia"/>
              </a:rPr>
              <a:t>Then</a:t>
            </a:r>
            <a:r>
              <a:rPr sz="3000" spc="-246" baseline="-30769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000" baseline="-30769" dirty="0">
                <a:solidFill>
                  <a:srgbClr val="000000"/>
                </a:solidFill>
                <a:latin typeface="Georgia"/>
                <a:cs typeface="Georgia"/>
              </a:rPr>
              <a:t>uv</a:t>
            </a:r>
            <a:r>
              <a:rPr sz="2000" spc="-10" baseline="30000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xy</a:t>
            </a:r>
            <a:r>
              <a:rPr sz="2000" spc="-10" baseline="30000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z will</a:t>
            </a:r>
            <a:r>
              <a:rPr sz="2000" spc="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more a’s &amp; b’s than c.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4847" y="3392468"/>
            <a:ext cx="5570776" cy="690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3000" baseline="-30913" dirty="0">
                <a:solidFill>
                  <a:srgbClr val="000000"/>
                </a:solidFill>
                <a:latin typeface="Courier New"/>
                <a:cs typeface="Courier New"/>
              </a:rPr>
              <a:t>o</a:t>
            </a:r>
            <a:r>
              <a:rPr sz="3000" spc="1650" baseline="-309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000" baseline="-30913" dirty="0">
                <a:solidFill>
                  <a:srgbClr val="000000"/>
                </a:solidFill>
                <a:latin typeface="Georgia"/>
                <a:cs typeface="Georgia"/>
              </a:rPr>
              <a:t>Therefore</a:t>
            </a:r>
            <a:r>
              <a:rPr sz="3000" spc="-262" baseline="-3091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000" baseline="-30913" dirty="0">
                <a:solidFill>
                  <a:srgbClr val="000000"/>
                </a:solidFill>
                <a:latin typeface="Georgia"/>
                <a:cs typeface="Georgia"/>
              </a:rPr>
              <a:t>uv</a:t>
            </a:r>
            <a:r>
              <a:rPr sz="2000" spc="-10" baseline="30000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xy</a:t>
            </a:r>
            <a:r>
              <a:rPr sz="2000" spc="-10" baseline="30000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z</a:t>
            </a:r>
            <a:r>
              <a:rPr sz="2000" spc="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does</a:t>
            </a:r>
            <a:r>
              <a:rPr sz="20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not belong</a:t>
            </a:r>
            <a:r>
              <a:rPr sz="20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to L.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4847" y="3773239"/>
            <a:ext cx="6476063" cy="691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ourier New"/>
                <a:cs typeface="Courier New"/>
              </a:rPr>
              <a:t>o</a:t>
            </a:r>
            <a:r>
              <a:rPr sz="2000" spc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This</a:t>
            </a:r>
            <a:r>
              <a:rPr sz="20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is a</a:t>
            </a:r>
            <a:r>
              <a:rPr sz="20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contradiction</a:t>
            </a:r>
            <a:r>
              <a:rPr sz="20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of the</a:t>
            </a:r>
            <a:r>
              <a:rPr sz="20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pumping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lemma.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7070" y="4227061"/>
            <a:ext cx="8558407" cy="975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In</a:t>
            </a:r>
            <a:r>
              <a:rPr sz="2000" b="1" spc="-21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all the cases</a:t>
            </a:r>
            <a:r>
              <a:rPr sz="2000" b="1" spc="-14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we get a contradiction.</a:t>
            </a:r>
          </a:p>
          <a:p>
            <a:pPr marL="0" marR="0">
              <a:lnSpc>
                <a:spcPts val="2279"/>
              </a:lnSpc>
              <a:spcBef>
                <a:spcPts val="122"/>
              </a:spcBef>
              <a:spcAft>
                <a:spcPts val="0"/>
              </a:spcAft>
            </a:pP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Therefore</a:t>
            </a:r>
            <a:r>
              <a:rPr sz="2000" b="1" spc="-46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our assumption</a:t>
            </a:r>
            <a:r>
              <a:rPr sz="2000" b="1" spc="-18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that L</a:t>
            </a:r>
            <a:r>
              <a:rPr sz="2000" b="1" spc="17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is context free is</a:t>
            </a:r>
            <a:r>
              <a:rPr sz="2000" b="1" spc="10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70C0"/>
                </a:solidFill>
                <a:latin typeface="Georgia"/>
                <a:cs typeface="Georgia"/>
              </a:rPr>
              <a:t>wrong.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439" y="4825139"/>
            <a:ext cx="1292321" cy="466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Jan</a:t>
            </a:r>
            <a:r>
              <a:rPr sz="1400" spc="-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20,</a:t>
            </a:r>
            <a:r>
              <a:rPr sz="1400" spc="-1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2020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FDC0-8A84-466A-8907-DBF2B437D882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9003" y="689764"/>
            <a:ext cx="7474674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Prove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that the</a:t>
            </a:r>
            <a:r>
              <a:rPr sz="24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following languages are</a:t>
            </a:r>
            <a:r>
              <a:rPr sz="2400" spc="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not</a:t>
            </a:r>
            <a:r>
              <a:rPr sz="24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CFLs.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9003" y="1421259"/>
            <a:ext cx="3386286" cy="15353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1)</a:t>
            </a:r>
            <a:r>
              <a:rPr sz="2400" spc="108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L</a:t>
            </a:r>
            <a:r>
              <a:rPr sz="24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{0</a:t>
            </a:r>
            <a:r>
              <a:rPr sz="2400" baseline="30083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1</a:t>
            </a:r>
            <a:r>
              <a:rPr sz="2400" baseline="30083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0</a:t>
            </a:r>
            <a:r>
              <a:rPr sz="2400" baseline="30083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1</a:t>
            </a:r>
            <a:r>
              <a:rPr sz="2400" baseline="30083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z="2400" spc="32" baseline="3008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| i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&gt;0}</a:t>
            </a:r>
          </a:p>
          <a:p>
            <a:pPr marL="0" marR="0">
              <a:lnSpc>
                <a:spcPts val="2726"/>
              </a:lnSpc>
              <a:spcBef>
                <a:spcPts val="308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2)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99D86-1610-4398-9F26-279DCE69F8F7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06675" y="621507"/>
            <a:ext cx="4539572" cy="10722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43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333300"/>
                </a:solidFill>
                <a:latin typeface="Georgia"/>
                <a:cs typeface="Georgia"/>
              </a:rPr>
              <a:t>Push</a:t>
            </a:r>
            <a:r>
              <a:rPr sz="3200" spc="-20" dirty="0">
                <a:solidFill>
                  <a:srgbClr val="333300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333300"/>
                </a:solidFill>
                <a:latin typeface="Georgia"/>
                <a:cs typeface="Georgia"/>
              </a:rPr>
              <a:t>Down Automata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63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2A2DC-EBB1-44A6-94C7-5CE5B63829D4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99592" y="1493890"/>
            <a:ext cx="7560840" cy="1628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93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Georgia"/>
                <a:cs typeface="Georgia"/>
              </a:rPr>
              <a:t>Equivalence</a:t>
            </a:r>
            <a:r>
              <a:rPr sz="3600" spc="-51" dirty="0">
                <a:solidFill>
                  <a:srgbClr val="002060"/>
                </a:solidFill>
                <a:latin typeface="Georgia"/>
                <a:cs typeface="Georgia"/>
              </a:rPr>
              <a:t> </a:t>
            </a:r>
            <a:r>
              <a:rPr sz="3600" dirty="0" smtClean="0">
                <a:solidFill>
                  <a:srgbClr val="002060"/>
                </a:solidFill>
                <a:latin typeface="Georgia"/>
                <a:cs typeface="Georgia"/>
              </a:rPr>
              <a:t>of</a:t>
            </a:r>
            <a:r>
              <a:rPr lang="en-IN" sz="3600" dirty="0">
                <a:solidFill>
                  <a:srgbClr val="002060"/>
                </a:solidFill>
                <a:latin typeface="Georgia"/>
                <a:cs typeface="Georgia"/>
              </a:rPr>
              <a:t> </a:t>
            </a:r>
            <a:r>
              <a:rPr sz="3600" dirty="0" smtClean="0">
                <a:solidFill>
                  <a:srgbClr val="002060"/>
                </a:solidFill>
                <a:latin typeface="Georgia"/>
                <a:cs typeface="Georgia"/>
              </a:rPr>
              <a:t>Push</a:t>
            </a:r>
            <a:r>
              <a:rPr sz="3600" spc="-25" dirty="0" smtClean="0">
                <a:solidFill>
                  <a:srgbClr val="002060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002060"/>
                </a:solidFill>
                <a:latin typeface="Georgia"/>
                <a:cs typeface="Georgia"/>
              </a:rPr>
              <a:t>Down Automata</a:t>
            </a:r>
            <a:r>
              <a:rPr sz="3600" spc="-30" dirty="0">
                <a:solidFill>
                  <a:srgbClr val="002060"/>
                </a:solidFill>
                <a:latin typeface="Georgia"/>
                <a:cs typeface="Georgia"/>
              </a:rPr>
              <a:t> </a:t>
            </a:r>
            <a:r>
              <a:rPr lang="en-IN" sz="3600" spc="-30" dirty="0" smtClean="0">
                <a:solidFill>
                  <a:srgbClr val="002060"/>
                </a:solidFill>
                <a:latin typeface="Georgia"/>
                <a:cs typeface="Georgia"/>
              </a:rPr>
              <a:t> 			</a:t>
            </a:r>
            <a:r>
              <a:rPr sz="3600" dirty="0" smtClean="0">
                <a:solidFill>
                  <a:srgbClr val="002060"/>
                </a:solidFill>
                <a:latin typeface="Georgia"/>
                <a:cs typeface="Georgia"/>
              </a:rPr>
              <a:t>&amp;</a:t>
            </a:r>
            <a:endParaRPr sz="3600" dirty="0">
              <a:solidFill>
                <a:srgbClr val="002060"/>
              </a:solidFill>
              <a:latin typeface="Georgia"/>
              <a:cs typeface="Georgia"/>
            </a:endParaRPr>
          </a:p>
          <a:p>
            <a:pPr marL="0" marR="0">
              <a:lnSpc>
                <a:spcPts val="4093"/>
              </a:lnSpc>
              <a:spcBef>
                <a:spcPts val="228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Georgia"/>
                <a:cs typeface="Georgia"/>
              </a:rPr>
              <a:t>Context</a:t>
            </a:r>
            <a:r>
              <a:rPr sz="3600" spc="-47" dirty="0">
                <a:solidFill>
                  <a:srgbClr val="002060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002060"/>
                </a:solidFill>
                <a:latin typeface="Georgia"/>
                <a:cs typeface="Georgia"/>
              </a:rPr>
              <a:t>Free Languages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69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E0174-29D0-47E2-80E2-4EE2208D6881}" type="datetime1">
              <a:rPr lang="en-US" smtClean="0"/>
              <a:t>5/31/2021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0352" y="-17226"/>
            <a:ext cx="1403648" cy="1220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588224" y="3843417"/>
            <a:ext cx="24842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 smtClean="0">
                <a:solidFill>
                  <a:srgbClr val="C00000"/>
                </a:solidFill>
                <a:latin typeface="Brush Script MT" panose="03060802040406070304" pitchFamily="66" charset="0"/>
              </a:rPr>
              <a:t>         By:</a:t>
            </a:r>
            <a:r>
              <a:rPr lang="en-IN" sz="2500" dirty="0" smtClean="0">
                <a:solidFill>
                  <a:srgbClr val="C00000"/>
                </a:solidFill>
              </a:rPr>
              <a:t> </a:t>
            </a:r>
          </a:p>
          <a:p>
            <a:r>
              <a:rPr lang="en-IN" sz="2500" dirty="0" err="1" smtClean="0">
                <a:solidFill>
                  <a:srgbClr val="C00000"/>
                </a:solidFill>
                <a:latin typeface="Brush Script MT" panose="03060802040406070304" pitchFamily="66" charset="0"/>
              </a:rPr>
              <a:t>Dr.</a:t>
            </a:r>
            <a:r>
              <a:rPr lang="en-IN" sz="2500" dirty="0" smtClean="0">
                <a:solidFill>
                  <a:srgbClr val="C00000"/>
                </a:solidFill>
                <a:latin typeface="Brush Script MT" panose="03060802040406070304" pitchFamily="66" charset="0"/>
              </a:rPr>
              <a:t> Sandeep Rathor</a:t>
            </a:r>
            <a:endParaRPr lang="en-IN" sz="2500" dirty="0">
              <a:solidFill>
                <a:srgbClr val="C00000"/>
              </a:solidFill>
              <a:latin typeface="Brush Script MT" panose="030608020404060703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2900" y="760520"/>
            <a:ext cx="7877243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70C0"/>
                </a:solidFill>
                <a:latin typeface="Wingdings 2"/>
                <a:cs typeface="Wingdings 2"/>
              </a:rPr>
              <a:t></a:t>
            </a:r>
            <a:r>
              <a:rPr sz="2000" spc="444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The PDA simulates</a:t>
            </a:r>
            <a:r>
              <a:rPr sz="20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the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left-sentential</a:t>
            </a:r>
            <a:r>
              <a:rPr sz="2000" spc="-34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forms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that G uses to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9152" y="1065320"/>
            <a:ext cx="2779560" cy="67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generate</a:t>
            </a:r>
            <a:r>
              <a:rPr sz="2000" spc="-3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any string 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2900" y="1501932"/>
            <a:ext cx="2823500" cy="692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70C0"/>
                </a:solidFill>
                <a:latin typeface="Wingdings 2"/>
                <a:cs typeface="Wingdings 2"/>
              </a:rPr>
              <a:t></a:t>
            </a:r>
            <a:r>
              <a:rPr sz="2000" spc="444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Let</a:t>
            </a:r>
            <a:r>
              <a:rPr sz="20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G = (V, </a:t>
            </a:r>
            <a:r>
              <a:rPr sz="2000" dirty="0">
                <a:solidFill>
                  <a:srgbClr val="000000"/>
                </a:solidFill>
                <a:latin typeface="LMQNTW+Symbol"/>
                <a:cs typeface="LMQNTW+Symbol"/>
              </a:rPr>
              <a:t>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, P, </a:t>
            </a:r>
            <a:r>
              <a:rPr sz="2000" spc="10" dirty="0">
                <a:solidFill>
                  <a:srgbClr val="000000"/>
                </a:solidFill>
                <a:latin typeface="Georgia"/>
                <a:cs typeface="Georgia"/>
              </a:rPr>
              <a:t>S)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2900" y="1980101"/>
            <a:ext cx="6905501" cy="20424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70C0"/>
                </a:solidFill>
                <a:latin typeface="Wingdings 2"/>
                <a:cs typeface="Wingdings 2"/>
              </a:rPr>
              <a:t></a:t>
            </a:r>
            <a:r>
              <a:rPr sz="2000" spc="444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Construct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PDA N that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accepts</a:t>
            </a:r>
            <a:r>
              <a:rPr sz="2000" spc="-1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L(G) by empty</a:t>
            </a:r>
            <a:r>
              <a:rPr sz="2000" spc="-1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stack</a:t>
            </a:r>
          </a:p>
          <a:p>
            <a:pPr marL="0" marR="0">
              <a:lnSpc>
                <a:spcPts val="2455"/>
              </a:lnSpc>
              <a:spcBef>
                <a:spcPts val="1108"/>
              </a:spcBef>
              <a:spcAft>
                <a:spcPts val="0"/>
              </a:spcAft>
            </a:pPr>
            <a:r>
              <a:rPr sz="2000" dirty="0">
                <a:solidFill>
                  <a:srgbClr val="0070C0"/>
                </a:solidFill>
                <a:latin typeface="Wingdings 2"/>
                <a:cs typeface="Wingdings 2"/>
              </a:rPr>
              <a:t></a:t>
            </a:r>
            <a:r>
              <a:rPr sz="2000" spc="444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N</a:t>
            </a:r>
            <a:r>
              <a:rPr sz="2000" b="1" spc="-14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=</a:t>
            </a:r>
            <a:r>
              <a:rPr sz="2000" b="1" spc="1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({q}, </a:t>
            </a:r>
            <a:r>
              <a:rPr sz="2000" spc="15" dirty="0">
                <a:solidFill>
                  <a:srgbClr val="C00000"/>
                </a:solidFill>
                <a:latin typeface="LMQNTW+Symbol"/>
                <a:cs typeface="LMQNTW+Symbol"/>
              </a:rPr>
              <a:t>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,</a:t>
            </a:r>
            <a:r>
              <a:rPr sz="2000" b="1" spc="-1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V </a:t>
            </a:r>
            <a:r>
              <a:rPr sz="2000" dirty="0">
                <a:solidFill>
                  <a:srgbClr val="C00000"/>
                </a:solidFill>
                <a:latin typeface="LMQNTW+Symbol"/>
                <a:cs typeface="LMQNTW+Symbol"/>
              </a:rPr>
              <a:t></a:t>
            </a:r>
            <a:r>
              <a:rPr sz="2000" spc="18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spc="15" dirty="0">
                <a:solidFill>
                  <a:srgbClr val="C00000"/>
                </a:solidFill>
                <a:latin typeface="LMQNTW+Symbol"/>
                <a:cs typeface="LMQNTW+Symbol"/>
              </a:rPr>
              <a:t>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, </a:t>
            </a:r>
            <a:r>
              <a:rPr sz="2000" dirty="0">
                <a:solidFill>
                  <a:srgbClr val="C00000"/>
                </a:solidFill>
                <a:latin typeface="LMQNTW+Symbol"/>
                <a:cs typeface="LMQNTW+Symbol"/>
              </a:rPr>
              <a:t>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,</a:t>
            </a:r>
            <a:r>
              <a:rPr sz="2000" b="1" spc="1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q, S)</a:t>
            </a:r>
          </a:p>
          <a:p>
            <a:pPr marL="0" marR="0">
              <a:lnSpc>
                <a:spcPts val="2277"/>
              </a:lnSpc>
              <a:spcBef>
                <a:spcPts val="1310"/>
              </a:spcBef>
              <a:spcAft>
                <a:spcPts val="0"/>
              </a:spcAft>
            </a:pPr>
            <a:r>
              <a:rPr sz="2000" dirty="0">
                <a:solidFill>
                  <a:srgbClr val="0070C0"/>
                </a:solidFill>
                <a:latin typeface="Wingdings 2"/>
                <a:cs typeface="Wingdings 2"/>
              </a:rPr>
              <a:t></a:t>
            </a:r>
            <a:r>
              <a:rPr sz="2000" spc="444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Transitions</a:t>
            </a:r>
            <a:r>
              <a:rPr sz="2000" spc="-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are</a:t>
            </a:r>
            <a:r>
              <a:rPr sz="20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defined</a:t>
            </a:r>
            <a:r>
              <a:rPr sz="20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as</a:t>
            </a:r>
          </a:p>
          <a:p>
            <a:pPr marL="521512" marR="0">
              <a:lnSpc>
                <a:spcPts val="2279"/>
              </a:lnSpc>
              <a:spcBef>
                <a:spcPts val="1323"/>
              </a:spcBef>
              <a:spcAft>
                <a:spcPts val="0"/>
              </a:spcAft>
            </a:pPr>
            <a:r>
              <a:rPr sz="2000" dirty="0">
                <a:solidFill>
                  <a:srgbClr val="0070C0"/>
                </a:solidFill>
                <a:latin typeface="QQTCCH+Wingdings"/>
                <a:cs typeface="QQTCCH+Wingdings"/>
              </a:rPr>
              <a:t></a:t>
            </a:r>
            <a:r>
              <a:rPr sz="2000" spc="814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For each variable 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90370" y="3788516"/>
            <a:ext cx="6024478" cy="692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C00000"/>
                </a:solidFill>
                <a:latin typeface="LMQNTW+Symbol"/>
                <a:cs typeface="LMQNTW+Symbol"/>
              </a:rPr>
              <a:t>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(q,</a:t>
            </a:r>
            <a:r>
              <a:rPr sz="2000" b="1" spc="-1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ε,</a:t>
            </a:r>
            <a:r>
              <a:rPr sz="2000" b="1" spc="2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A) = {(q, </a:t>
            </a:r>
            <a:r>
              <a:rPr sz="2000" spc="18" dirty="0">
                <a:solidFill>
                  <a:srgbClr val="C00000"/>
                </a:solidFill>
                <a:latin typeface="LMQNTW+Symbol"/>
                <a:cs typeface="LMQNTW+Symbol"/>
              </a:rPr>
              <a:t>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)</a:t>
            </a:r>
            <a:r>
              <a:rPr sz="2000" b="1" spc="-2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| A </a:t>
            </a:r>
            <a:r>
              <a:rPr sz="2000" dirty="0">
                <a:solidFill>
                  <a:srgbClr val="C00000"/>
                </a:solidFill>
                <a:latin typeface="QQTCCH+Wingdings"/>
                <a:cs typeface="QQTCCH+Wingdings"/>
              </a:rPr>
              <a:t></a:t>
            </a:r>
            <a:r>
              <a:rPr sz="2000" spc="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00000"/>
                </a:solidFill>
                <a:latin typeface="LMQNTW+Symbol"/>
                <a:cs typeface="LMQNTW+Symbol"/>
              </a:rPr>
              <a:t></a:t>
            </a:r>
            <a:r>
              <a:rPr sz="2000" spc="21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is a prod</a:t>
            </a:r>
            <a:r>
              <a:rPr sz="2000" b="1" spc="91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in G}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86221" y="3813069"/>
            <a:ext cx="373888" cy="449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3"/>
              </a:lnSpc>
              <a:spcBef>
                <a:spcPts val="0"/>
              </a:spcBef>
              <a:spcAft>
                <a:spcPts val="0"/>
              </a:spcAft>
            </a:pPr>
            <a:r>
              <a:rPr sz="1350" b="1" dirty="0">
                <a:solidFill>
                  <a:srgbClr val="C00000"/>
                </a:solidFill>
                <a:latin typeface="Georgia"/>
                <a:cs typeface="Georgia"/>
              </a:rPr>
              <a:t>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4412" y="4266710"/>
            <a:ext cx="5316568" cy="1129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70C0"/>
                </a:solidFill>
                <a:latin typeface="QQTCCH+Wingdings"/>
                <a:cs typeface="QQTCCH+Wingdings"/>
              </a:rPr>
              <a:t></a:t>
            </a:r>
            <a:r>
              <a:rPr sz="2000" spc="814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Georgia"/>
                <a:cs typeface="Georgia"/>
              </a:rPr>
              <a:t>For each terminal a</a:t>
            </a:r>
          </a:p>
          <a:p>
            <a:pPr marL="2268042" marR="0">
              <a:lnSpc>
                <a:spcPts val="2455"/>
              </a:lnSpc>
              <a:spcBef>
                <a:spcPts val="1106"/>
              </a:spcBef>
              <a:spcAft>
                <a:spcPts val="0"/>
              </a:spcAft>
            </a:pPr>
            <a:r>
              <a:rPr sz="2000" dirty="0">
                <a:solidFill>
                  <a:srgbClr val="C00000"/>
                </a:solidFill>
                <a:latin typeface="LMQNTW+Symbol"/>
                <a:cs typeface="LMQNTW+Symbol"/>
              </a:rPr>
              <a:t>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(q,</a:t>
            </a:r>
            <a:r>
              <a:rPr sz="2000" b="1" spc="-1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a,</a:t>
            </a:r>
            <a:r>
              <a:rPr sz="2000" b="1" spc="12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a) = {(q, ε)}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70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0D5E-ED4F-4039-8A20-E0EE349E463E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7070" y="401449"/>
            <a:ext cx="8808293" cy="116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Find</a:t>
            </a:r>
            <a:r>
              <a:rPr sz="2400" spc="-36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 PDA equivalent</a:t>
            </a:r>
            <a:r>
              <a:rPr sz="2400" spc="-3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to the grammar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S </a:t>
            </a:r>
            <a:r>
              <a:rPr sz="2400" dirty="0">
                <a:solidFill>
                  <a:srgbClr val="C00000"/>
                </a:solidFill>
                <a:latin typeface="QQTCCH+Wingdings"/>
                <a:cs typeface="QQTCCH+Wingdings"/>
              </a:rPr>
              <a:t></a:t>
            </a:r>
            <a:r>
              <a:rPr sz="2400" spc="12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aSbb | a</a:t>
            </a:r>
          </a:p>
          <a:p>
            <a:pPr marL="0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Generate</a:t>
            </a:r>
            <a:r>
              <a:rPr sz="2400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the string aabb</a:t>
            </a:r>
            <a:r>
              <a:rPr sz="24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and</a:t>
            </a:r>
            <a:r>
              <a:rPr sz="2400" spc="-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also simulate</a:t>
            </a:r>
            <a:r>
              <a:rPr sz="2400" spc="-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the PDA for it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5137" y="1271501"/>
            <a:ext cx="4064043" cy="693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8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70C0"/>
                </a:solidFill>
                <a:latin typeface="Wingdings 2"/>
                <a:cs typeface="Wingdings 2"/>
              </a:rPr>
              <a:t></a:t>
            </a:r>
            <a:r>
              <a:rPr sz="2000" spc="442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N</a:t>
            </a:r>
            <a:r>
              <a:rPr sz="2000" b="1" spc="-14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=</a:t>
            </a:r>
            <a:r>
              <a:rPr sz="2000" b="1" spc="1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({q},</a:t>
            </a:r>
            <a:r>
              <a:rPr sz="2000" b="1" spc="-12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spc="15" dirty="0">
                <a:solidFill>
                  <a:srgbClr val="C00000"/>
                </a:solidFill>
                <a:latin typeface="LMQNTW+Symbol"/>
                <a:cs typeface="LMQNTW+Symbol"/>
              </a:rPr>
              <a:t>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,</a:t>
            </a:r>
            <a:r>
              <a:rPr sz="2000" b="1" spc="-1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V</a:t>
            </a:r>
            <a:r>
              <a:rPr sz="2000" b="1" spc="1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LMQNTW+Symbol"/>
                <a:cs typeface="LMQNTW+Symbol"/>
              </a:rPr>
              <a:t></a:t>
            </a:r>
            <a:r>
              <a:rPr sz="2000" spc="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spc="15" dirty="0">
                <a:solidFill>
                  <a:srgbClr val="C00000"/>
                </a:solidFill>
                <a:latin typeface="LMQNTW+Symbol"/>
                <a:cs typeface="LMQNTW+Symbol"/>
              </a:rPr>
              <a:t>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, </a:t>
            </a:r>
            <a:r>
              <a:rPr sz="2000" dirty="0">
                <a:solidFill>
                  <a:srgbClr val="C00000"/>
                </a:solidFill>
                <a:latin typeface="LMQNTW+Symbol"/>
                <a:cs typeface="LMQNTW+Symbol"/>
              </a:rPr>
              <a:t>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,</a:t>
            </a:r>
            <a:r>
              <a:rPr sz="2000" b="1" spc="1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q, S)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93613" y="1419489"/>
            <a:ext cx="1820095" cy="73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97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712627"/>
                </a:solidFill>
                <a:latin typeface="Georgia"/>
                <a:cs typeface="Georgia"/>
              </a:rPr>
              <a:t>(q,</a:t>
            </a:r>
            <a:r>
              <a:rPr sz="2200" spc="-10" dirty="0">
                <a:solidFill>
                  <a:srgbClr val="712627"/>
                </a:solidFill>
                <a:latin typeface="Georgia"/>
                <a:cs typeface="Georgia"/>
              </a:rPr>
              <a:t> </a:t>
            </a:r>
            <a:r>
              <a:rPr sz="2200" dirty="0">
                <a:solidFill>
                  <a:srgbClr val="712627"/>
                </a:solidFill>
                <a:latin typeface="Georgia"/>
                <a:cs typeface="Georgia"/>
              </a:rPr>
              <a:t>aabb,</a:t>
            </a:r>
            <a:r>
              <a:rPr sz="2200" spc="31" dirty="0">
                <a:solidFill>
                  <a:srgbClr val="712627"/>
                </a:solidFill>
                <a:latin typeface="Georgia"/>
                <a:cs typeface="Georgia"/>
              </a:rPr>
              <a:t> </a:t>
            </a:r>
            <a:r>
              <a:rPr sz="2200" dirty="0">
                <a:solidFill>
                  <a:srgbClr val="712627"/>
                </a:solidFill>
                <a:latin typeface="Georgia"/>
                <a:cs typeface="Georgia"/>
              </a:rPr>
              <a:t>S)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5137" y="1727467"/>
            <a:ext cx="4802929" cy="830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Where </a:t>
            </a:r>
            <a:r>
              <a:rPr sz="2400" dirty="0">
                <a:solidFill>
                  <a:srgbClr val="000000"/>
                </a:solidFill>
                <a:latin typeface="LMQNTW+Symbol"/>
                <a:cs typeface="LMQNTW+Symbol"/>
              </a:rPr>
              <a:t></a:t>
            </a:r>
            <a:r>
              <a:rPr sz="24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{a,</a:t>
            </a:r>
            <a:r>
              <a:rPr sz="24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b}, V =</a:t>
            </a:r>
            <a:r>
              <a:rPr sz="24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{S} &amp; </a:t>
            </a:r>
            <a:r>
              <a:rPr sz="240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spc="-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is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28436" y="1753525"/>
            <a:ext cx="2602801" cy="2076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9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712627"/>
                </a:solidFill>
                <a:latin typeface="Times New Roman"/>
                <a:cs typeface="Times New Roman"/>
              </a:rPr>
              <a:t>├</a:t>
            </a:r>
            <a:r>
              <a:rPr sz="2200" spc="494" dirty="0">
                <a:solidFill>
                  <a:srgbClr val="712627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712627"/>
                </a:solidFill>
                <a:latin typeface="Georgia"/>
                <a:cs typeface="Georgia"/>
              </a:rPr>
              <a:t>(q,</a:t>
            </a:r>
            <a:r>
              <a:rPr sz="2200" spc="-18" dirty="0">
                <a:solidFill>
                  <a:srgbClr val="712627"/>
                </a:solidFill>
                <a:latin typeface="Georgia"/>
                <a:cs typeface="Georgia"/>
              </a:rPr>
              <a:t> </a:t>
            </a:r>
            <a:r>
              <a:rPr sz="2200" dirty="0">
                <a:solidFill>
                  <a:srgbClr val="712627"/>
                </a:solidFill>
                <a:latin typeface="Georgia"/>
                <a:cs typeface="Georgia"/>
              </a:rPr>
              <a:t>aabb,</a:t>
            </a:r>
            <a:r>
              <a:rPr sz="2200" spc="46" dirty="0">
                <a:solidFill>
                  <a:srgbClr val="712627"/>
                </a:solidFill>
                <a:latin typeface="Georgia"/>
                <a:cs typeface="Georgia"/>
              </a:rPr>
              <a:t> </a:t>
            </a:r>
            <a:r>
              <a:rPr sz="2200" dirty="0">
                <a:solidFill>
                  <a:srgbClr val="712627"/>
                </a:solidFill>
                <a:latin typeface="Georgia"/>
                <a:cs typeface="Georgia"/>
              </a:rPr>
              <a:t>aSbb)</a:t>
            </a:r>
          </a:p>
          <a:p>
            <a:pPr marL="0" marR="0">
              <a:lnSpc>
                <a:spcPts val="2495"/>
              </a:lnSpc>
              <a:spcBef>
                <a:spcPts val="132"/>
              </a:spcBef>
              <a:spcAft>
                <a:spcPts val="0"/>
              </a:spcAft>
            </a:pPr>
            <a:r>
              <a:rPr sz="2200" dirty="0">
                <a:solidFill>
                  <a:srgbClr val="712627"/>
                </a:solidFill>
                <a:latin typeface="Times New Roman"/>
                <a:cs typeface="Times New Roman"/>
              </a:rPr>
              <a:t>├</a:t>
            </a:r>
            <a:r>
              <a:rPr sz="2200" spc="567" dirty="0">
                <a:solidFill>
                  <a:srgbClr val="712627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712627"/>
                </a:solidFill>
                <a:latin typeface="Georgia"/>
                <a:cs typeface="Georgia"/>
              </a:rPr>
              <a:t>(q,</a:t>
            </a:r>
            <a:r>
              <a:rPr sz="2200" spc="-18" dirty="0">
                <a:solidFill>
                  <a:srgbClr val="712627"/>
                </a:solidFill>
                <a:latin typeface="Georgia"/>
                <a:cs typeface="Georgia"/>
              </a:rPr>
              <a:t> </a:t>
            </a:r>
            <a:r>
              <a:rPr sz="2200" dirty="0">
                <a:solidFill>
                  <a:srgbClr val="712627"/>
                </a:solidFill>
                <a:latin typeface="Georgia"/>
                <a:cs typeface="Georgia"/>
              </a:rPr>
              <a:t>abb,</a:t>
            </a:r>
            <a:r>
              <a:rPr sz="2200" spc="34" dirty="0">
                <a:solidFill>
                  <a:srgbClr val="712627"/>
                </a:solidFill>
                <a:latin typeface="Georgia"/>
                <a:cs typeface="Georgia"/>
              </a:rPr>
              <a:t> </a:t>
            </a:r>
            <a:r>
              <a:rPr sz="2200" dirty="0">
                <a:solidFill>
                  <a:srgbClr val="712627"/>
                </a:solidFill>
                <a:latin typeface="Georgia"/>
                <a:cs typeface="Georgia"/>
              </a:rPr>
              <a:t>Sbb)</a:t>
            </a:r>
          </a:p>
          <a:p>
            <a:pPr marL="0" marR="0">
              <a:lnSpc>
                <a:spcPts val="2497"/>
              </a:lnSpc>
              <a:spcBef>
                <a:spcPts val="156"/>
              </a:spcBef>
              <a:spcAft>
                <a:spcPts val="0"/>
              </a:spcAft>
            </a:pPr>
            <a:r>
              <a:rPr sz="2200" dirty="0">
                <a:solidFill>
                  <a:srgbClr val="712627"/>
                </a:solidFill>
                <a:latin typeface="Times New Roman"/>
                <a:cs typeface="Times New Roman"/>
              </a:rPr>
              <a:t>├</a:t>
            </a:r>
            <a:r>
              <a:rPr sz="2200" spc="494" dirty="0">
                <a:solidFill>
                  <a:srgbClr val="712627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712627"/>
                </a:solidFill>
                <a:latin typeface="Georgia"/>
                <a:cs typeface="Georgia"/>
              </a:rPr>
              <a:t>(q,</a:t>
            </a:r>
            <a:r>
              <a:rPr sz="2200" spc="-23" dirty="0">
                <a:solidFill>
                  <a:srgbClr val="712627"/>
                </a:solidFill>
                <a:latin typeface="Georgia"/>
                <a:cs typeface="Georgia"/>
              </a:rPr>
              <a:t> </a:t>
            </a:r>
            <a:r>
              <a:rPr sz="2200" dirty="0">
                <a:solidFill>
                  <a:srgbClr val="712627"/>
                </a:solidFill>
                <a:latin typeface="Georgia"/>
                <a:cs typeface="Georgia"/>
              </a:rPr>
              <a:t>abb,</a:t>
            </a:r>
            <a:r>
              <a:rPr sz="2200" spc="34" dirty="0">
                <a:solidFill>
                  <a:srgbClr val="712627"/>
                </a:solidFill>
                <a:latin typeface="Georgia"/>
                <a:cs typeface="Georgia"/>
              </a:rPr>
              <a:t> </a:t>
            </a:r>
            <a:r>
              <a:rPr sz="2200" dirty="0">
                <a:solidFill>
                  <a:srgbClr val="712627"/>
                </a:solidFill>
                <a:latin typeface="Georgia"/>
                <a:cs typeface="Georgia"/>
              </a:rPr>
              <a:t>abb)</a:t>
            </a:r>
          </a:p>
          <a:p>
            <a:pPr marL="0" marR="0">
              <a:lnSpc>
                <a:spcPts val="2495"/>
              </a:lnSpc>
              <a:spcBef>
                <a:spcPts val="144"/>
              </a:spcBef>
              <a:spcAft>
                <a:spcPts val="0"/>
              </a:spcAft>
            </a:pPr>
            <a:r>
              <a:rPr sz="2200" dirty="0">
                <a:solidFill>
                  <a:srgbClr val="712627"/>
                </a:solidFill>
                <a:latin typeface="Times New Roman"/>
                <a:cs typeface="Times New Roman"/>
              </a:rPr>
              <a:t>├</a:t>
            </a:r>
            <a:r>
              <a:rPr sz="2200" spc="494" dirty="0">
                <a:solidFill>
                  <a:srgbClr val="712627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712627"/>
                </a:solidFill>
                <a:latin typeface="Georgia"/>
                <a:cs typeface="Georgia"/>
              </a:rPr>
              <a:t>(q,</a:t>
            </a:r>
            <a:r>
              <a:rPr sz="2200" spc="-20" dirty="0">
                <a:solidFill>
                  <a:srgbClr val="712627"/>
                </a:solidFill>
                <a:latin typeface="Georgia"/>
                <a:cs typeface="Georgia"/>
              </a:rPr>
              <a:t> </a:t>
            </a:r>
            <a:r>
              <a:rPr sz="2200" dirty="0">
                <a:solidFill>
                  <a:srgbClr val="712627"/>
                </a:solidFill>
                <a:latin typeface="Georgia"/>
                <a:cs typeface="Georgia"/>
              </a:rPr>
              <a:t>bb,</a:t>
            </a:r>
            <a:r>
              <a:rPr sz="2200" spc="21" dirty="0">
                <a:solidFill>
                  <a:srgbClr val="712627"/>
                </a:solidFill>
                <a:latin typeface="Georgia"/>
                <a:cs typeface="Georgia"/>
              </a:rPr>
              <a:t> </a:t>
            </a:r>
            <a:r>
              <a:rPr sz="2200" dirty="0">
                <a:solidFill>
                  <a:srgbClr val="712627"/>
                </a:solidFill>
                <a:latin typeface="Georgia"/>
                <a:cs typeface="Georgia"/>
              </a:rPr>
              <a:t>bb)</a:t>
            </a:r>
          </a:p>
          <a:p>
            <a:pPr marL="0" marR="0">
              <a:lnSpc>
                <a:spcPts val="2453"/>
              </a:lnSpc>
              <a:spcBef>
                <a:spcPts val="198"/>
              </a:spcBef>
              <a:spcAft>
                <a:spcPts val="0"/>
              </a:spcAft>
            </a:pPr>
            <a:r>
              <a:rPr sz="2200" dirty="0">
                <a:solidFill>
                  <a:srgbClr val="712627"/>
                </a:solidFill>
                <a:latin typeface="Arial"/>
                <a:cs typeface="Arial"/>
              </a:rPr>
              <a:t>├</a:t>
            </a:r>
            <a:r>
              <a:rPr sz="2200" spc="605" dirty="0">
                <a:solidFill>
                  <a:srgbClr val="712627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712627"/>
                </a:solidFill>
                <a:latin typeface="Arial"/>
                <a:cs typeface="Arial"/>
              </a:rPr>
              <a:t>(q,</a:t>
            </a:r>
            <a:r>
              <a:rPr sz="2200" spc="14" dirty="0">
                <a:solidFill>
                  <a:srgbClr val="712627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712627"/>
                </a:solidFill>
                <a:latin typeface="Arial"/>
                <a:cs typeface="Arial"/>
              </a:rPr>
              <a:t>b, b)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72337" y="2120165"/>
            <a:ext cx="2065104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as</a:t>
            </a:r>
            <a:r>
              <a:rPr sz="2400" spc="-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following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15137" y="2611768"/>
            <a:ext cx="4968653" cy="23853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1.</a:t>
            </a:r>
            <a:r>
              <a:rPr sz="2400" spc="134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(q,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ε, S) = {(q, aSbb), (q, a)}</a:t>
            </a:r>
          </a:p>
          <a:p>
            <a:pPr marL="0" marR="0">
              <a:lnSpc>
                <a:spcPts val="2940"/>
              </a:lnSpc>
              <a:spcBef>
                <a:spcPts val="118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2.</a:t>
            </a:r>
            <a:r>
              <a:rPr sz="2400" spc="102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(q,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a,</a:t>
            </a:r>
            <a:r>
              <a:rPr sz="24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a) 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{(q, ε)}</a:t>
            </a:r>
          </a:p>
          <a:p>
            <a:pPr marL="0" marR="0">
              <a:lnSpc>
                <a:spcPts val="2940"/>
              </a:lnSpc>
              <a:spcBef>
                <a:spcPts val="1191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3.</a:t>
            </a:r>
            <a:r>
              <a:rPr sz="2400" spc="105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(q,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b, b) = {(q, ε)}</a:t>
            </a:r>
          </a:p>
          <a:p>
            <a:pPr marL="891565" marR="0">
              <a:lnSpc>
                <a:spcPts val="2940"/>
              </a:lnSpc>
              <a:spcBef>
                <a:spcPts val="1189"/>
              </a:spcBef>
              <a:spcAft>
                <a:spcPts val="0"/>
              </a:spcAft>
            </a:pP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S </a:t>
            </a:r>
            <a:r>
              <a:rPr sz="2400" dirty="0">
                <a:solidFill>
                  <a:srgbClr val="0070C0"/>
                </a:solidFill>
                <a:latin typeface="LMQNTW+Symbol"/>
                <a:cs typeface="LMQNTW+Symbol"/>
              </a:rPr>
              <a:t></a:t>
            </a:r>
            <a:r>
              <a:rPr sz="2400" spc="2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aSbb</a:t>
            </a:r>
            <a:r>
              <a:rPr sz="2400" b="1" spc="11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70C0"/>
                </a:solidFill>
                <a:latin typeface="LMQNTW+Symbol"/>
                <a:cs typeface="LMQNTW+Symbol"/>
              </a:rPr>
              <a:t></a:t>
            </a:r>
            <a:r>
              <a:rPr sz="2400" spc="2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aabb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528436" y="3435076"/>
            <a:ext cx="1673362" cy="731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6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712627"/>
                </a:solidFill>
                <a:latin typeface="Arial"/>
                <a:cs typeface="Arial"/>
              </a:rPr>
              <a:t>├</a:t>
            </a:r>
            <a:r>
              <a:rPr sz="2200" spc="601" dirty="0">
                <a:solidFill>
                  <a:srgbClr val="712627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712627"/>
                </a:solidFill>
                <a:latin typeface="Arial"/>
                <a:cs typeface="Arial"/>
              </a:rPr>
              <a:t>(q,</a:t>
            </a:r>
            <a:r>
              <a:rPr sz="2200" spc="15" dirty="0">
                <a:solidFill>
                  <a:srgbClr val="712627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712627"/>
                </a:solidFill>
                <a:latin typeface="Arial"/>
                <a:cs typeface="Arial"/>
              </a:rPr>
              <a:t>ε,</a:t>
            </a:r>
            <a:r>
              <a:rPr sz="2200" spc="-10" dirty="0">
                <a:solidFill>
                  <a:srgbClr val="712627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712627"/>
                </a:solidFill>
                <a:latin typeface="Arial"/>
                <a:cs typeface="Arial"/>
              </a:rPr>
              <a:t>ε)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528436" y="4105861"/>
            <a:ext cx="2980376" cy="1066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3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712627"/>
                </a:solidFill>
                <a:latin typeface="Arial"/>
                <a:cs typeface="Arial"/>
              </a:rPr>
              <a:t>Stack</a:t>
            </a:r>
            <a:r>
              <a:rPr sz="2200" spc="-20" dirty="0">
                <a:solidFill>
                  <a:srgbClr val="712627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712627"/>
                </a:solidFill>
                <a:latin typeface="Arial"/>
                <a:cs typeface="Arial"/>
              </a:rPr>
              <a:t>Empty</a:t>
            </a:r>
            <a:r>
              <a:rPr sz="2200" spc="25" dirty="0">
                <a:solidFill>
                  <a:srgbClr val="712627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712627"/>
                </a:solidFill>
                <a:latin typeface="Arial"/>
                <a:cs typeface="Arial"/>
              </a:rPr>
              <a:t>– string</a:t>
            </a:r>
          </a:p>
          <a:p>
            <a:pPr marL="0" marR="0">
              <a:lnSpc>
                <a:spcPts val="2456"/>
              </a:lnSpc>
              <a:spcBef>
                <a:spcPts val="136"/>
              </a:spcBef>
              <a:spcAft>
                <a:spcPts val="0"/>
              </a:spcAft>
            </a:pPr>
            <a:r>
              <a:rPr sz="2200" dirty="0">
                <a:solidFill>
                  <a:srgbClr val="712627"/>
                </a:solidFill>
                <a:latin typeface="Arial"/>
                <a:cs typeface="Arial"/>
              </a:rPr>
              <a:t>accepted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62A7C-253E-410A-9E2E-F629E102F54F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7070" y="473610"/>
            <a:ext cx="8199789" cy="1169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Find</a:t>
            </a:r>
            <a:r>
              <a:rPr sz="2400" spc="-4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 PDA equivalent</a:t>
            </a:r>
            <a:r>
              <a:rPr sz="2400" spc="-2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to the following grammar that</a:t>
            </a:r>
          </a:p>
          <a:p>
            <a:pPr marL="0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generates</a:t>
            </a:r>
            <a:r>
              <a:rPr sz="2400" spc="-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simple expressions</a:t>
            </a:r>
            <a:r>
              <a:rPr sz="24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like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 * (a +</a:t>
            </a:r>
            <a:r>
              <a:rPr sz="2400" spc="-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b010)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74950" y="1571271"/>
            <a:ext cx="4217027" cy="1169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E</a:t>
            </a:r>
            <a:r>
              <a:rPr sz="2400" b="1" spc="-1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C00000"/>
                </a:solidFill>
                <a:latin typeface="QQTCCH+Wingdings"/>
                <a:cs typeface="QQTCCH+Wingdings"/>
              </a:rPr>
              <a:t></a:t>
            </a:r>
            <a:r>
              <a:rPr sz="2400" spc="12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I | E *</a:t>
            </a:r>
            <a:r>
              <a:rPr sz="2400" b="1" spc="1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E | E + E</a:t>
            </a:r>
            <a:r>
              <a:rPr sz="2400" b="1" spc="-1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| (E)</a:t>
            </a:r>
          </a:p>
          <a:p>
            <a:pPr marL="62483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I </a:t>
            </a:r>
            <a:r>
              <a:rPr sz="2400" dirty="0">
                <a:solidFill>
                  <a:srgbClr val="C00000"/>
                </a:solidFill>
                <a:latin typeface="QQTCCH+Wingdings"/>
                <a:cs typeface="QQTCCH+Wingdings"/>
              </a:rPr>
              <a:t></a:t>
            </a:r>
            <a:r>
              <a:rPr sz="240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a | b | Ia| Ib</a:t>
            </a:r>
            <a:r>
              <a:rPr sz="2400" b="1" spc="1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| I0</a:t>
            </a:r>
            <a:r>
              <a:rPr sz="2400" b="1" spc="1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| I1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5137" y="2490218"/>
            <a:ext cx="9176346" cy="116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Let N be a PDA that accepts the</a:t>
            </a:r>
            <a:r>
              <a:rPr sz="2400" b="1" spc="10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language generated</a:t>
            </a:r>
          </a:p>
          <a:p>
            <a:pPr marL="0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by the given</a:t>
            </a:r>
            <a:r>
              <a:rPr sz="2400" b="1" spc="15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CFG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5137" y="3347554"/>
            <a:ext cx="4791471" cy="18674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70C0"/>
                </a:solidFill>
                <a:latin typeface="Wingdings 2"/>
                <a:cs typeface="Wingdings 2"/>
              </a:rPr>
              <a:t></a:t>
            </a:r>
            <a:r>
              <a:rPr sz="2400" spc="-1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N = ({q},</a:t>
            </a:r>
            <a:r>
              <a:rPr sz="2400" b="1" spc="23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70C0"/>
                </a:solidFill>
                <a:latin typeface="LMQNTW+Symbol"/>
                <a:cs typeface="LMQNTW+Symbol"/>
              </a:rPr>
              <a:t>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, V </a:t>
            </a:r>
            <a:r>
              <a:rPr sz="2400" dirty="0">
                <a:solidFill>
                  <a:srgbClr val="0070C0"/>
                </a:solidFill>
                <a:latin typeface="LMQNTW+Symbol"/>
                <a:cs typeface="LMQNTW+Symbol"/>
              </a:rPr>
              <a:t></a:t>
            </a:r>
            <a:r>
              <a:rPr sz="2400" spc="28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70C0"/>
                </a:solidFill>
                <a:latin typeface="LMQNTW+Symbol"/>
                <a:cs typeface="LMQNTW+Symbol"/>
              </a:rPr>
              <a:t>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, </a:t>
            </a:r>
            <a:r>
              <a:rPr sz="2400" spc="-10" dirty="0">
                <a:solidFill>
                  <a:srgbClr val="0070C0"/>
                </a:solidFill>
                <a:latin typeface="LMQNTW+Symbol"/>
                <a:cs typeface="LMQNTW+Symbol"/>
              </a:rPr>
              <a:t>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,</a:t>
            </a:r>
            <a:r>
              <a:rPr sz="2400" b="1" spc="15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q, S)</a:t>
            </a:r>
          </a:p>
          <a:p>
            <a:pPr marL="0" marR="0">
              <a:lnSpc>
                <a:spcPts val="2940"/>
              </a:lnSpc>
              <a:spcBef>
                <a:spcPts val="1189"/>
              </a:spcBef>
              <a:spcAft>
                <a:spcPts val="0"/>
              </a:spcAft>
            </a:pPr>
            <a:r>
              <a:rPr sz="2400" dirty="0">
                <a:solidFill>
                  <a:srgbClr val="0070C0"/>
                </a:solidFill>
                <a:latin typeface="Wingdings 2"/>
                <a:cs typeface="Wingdings 2"/>
              </a:rPr>
              <a:t></a:t>
            </a:r>
            <a:r>
              <a:rPr sz="2400" spc="-1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70C0"/>
                </a:solidFill>
                <a:latin typeface="LMQNTW+Symbol"/>
                <a:cs typeface="LMQNTW+Symbol"/>
              </a:rPr>
              <a:t></a:t>
            </a:r>
            <a:r>
              <a:rPr sz="240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= {a, b, 0, 1, (, ), *,</a:t>
            </a:r>
            <a:r>
              <a:rPr sz="2400" b="1" spc="11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+}</a:t>
            </a:r>
          </a:p>
          <a:p>
            <a:pPr marL="0" marR="0">
              <a:lnSpc>
                <a:spcPts val="2729"/>
              </a:lnSpc>
              <a:spcBef>
                <a:spcPts val="1352"/>
              </a:spcBef>
              <a:spcAft>
                <a:spcPts val="0"/>
              </a:spcAft>
            </a:pPr>
            <a:r>
              <a:rPr sz="2400" dirty="0">
                <a:solidFill>
                  <a:srgbClr val="0070C0"/>
                </a:solidFill>
                <a:latin typeface="Wingdings 2"/>
                <a:cs typeface="Wingdings 2"/>
              </a:rPr>
              <a:t></a:t>
            </a:r>
            <a:r>
              <a:rPr sz="2400" spc="-1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V</a:t>
            </a:r>
            <a:r>
              <a:rPr sz="2400" b="1" spc="-15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Georgia"/>
                <a:cs typeface="Georgia"/>
              </a:rPr>
              <a:t>= {E, I)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6E3FE-6DB3-4128-A869-2F913A76546F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439" y="34938"/>
            <a:ext cx="8890271" cy="14234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40"/>
              </a:lnSpc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1.</a:t>
            </a:r>
            <a:r>
              <a:rPr sz="2400" spc="134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(q,</a:t>
            </a:r>
            <a:r>
              <a:rPr sz="24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ε, E)</a:t>
            </a:r>
            <a:r>
              <a:rPr sz="24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{(q, I), (q,</a:t>
            </a:r>
            <a:r>
              <a:rPr sz="2400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E*E), (q,</a:t>
            </a:r>
            <a:r>
              <a:rPr sz="24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E+E),</a:t>
            </a:r>
            <a:r>
              <a:rPr sz="2400" spc="-2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lang="en-IN" sz="2400" dirty="0">
                <a:solidFill>
                  <a:srgbClr val="000000"/>
                </a:solidFill>
                <a:latin typeface="Georgia"/>
                <a:cs typeface="Georgia"/>
              </a:rPr>
              <a:t>(q,</a:t>
            </a:r>
            <a:r>
              <a:rPr sz="2400" dirty="0" smtClean="0">
                <a:solidFill>
                  <a:srgbClr val="000000"/>
                </a:solidFill>
                <a:latin typeface="Georgia"/>
                <a:cs typeface="Georgia"/>
              </a:rPr>
              <a:t>(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E</a:t>
            </a:r>
            <a:r>
              <a:rPr sz="2400" dirty="0" smtClean="0">
                <a:solidFill>
                  <a:srgbClr val="000000"/>
                </a:solidFill>
                <a:latin typeface="Georgia"/>
                <a:cs typeface="Georgia"/>
              </a:rPr>
              <a:t>)</a:t>
            </a:r>
            <a:r>
              <a:rPr lang="en-IN" sz="2400" dirty="0" smtClean="0">
                <a:solidFill>
                  <a:srgbClr val="000000"/>
                </a:solidFill>
                <a:latin typeface="Georgia"/>
                <a:cs typeface="Georgia"/>
              </a:rPr>
              <a:t>)</a:t>
            </a:r>
            <a:r>
              <a:rPr sz="2400" dirty="0" smtClean="0">
                <a:solidFill>
                  <a:srgbClr val="000000"/>
                </a:solidFill>
                <a:latin typeface="Georgia"/>
                <a:cs typeface="Georgia"/>
              </a:rPr>
              <a:t>}</a:t>
            </a:r>
            <a:endParaRPr sz="2400" dirty="0">
              <a:solidFill>
                <a:srgbClr val="000000"/>
              </a:solidFill>
              <a:latin typeface="Georgia"/>
              <a:cs typeface="Georgia"/>
            </a:endParaRPr>
          </a:p>
          <a:p>
            <a:pPr marL="0" marR="0">
              <a:lnSpc>
                <a:spcPts val="2940"/>
              </a:lnSpc>
              <a:spcBef>
                <a:spcPts val="1191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2.</a:t>
            </a:r>
            <a:r>
              <a:rPr sz="2400" spc="102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(q,</a:t>
            </a:r>
            <a:r>
              <a:rPr sz="24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ε, I) =</a:t>
            </a:r>
            <a:r>
              <a:rPr sz="24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{(q, a), (q,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b), (q, Ia), (q, Ib), (q,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I0), (q, I1)}</a:t>
            </a:r>
          </a:p>
          <a:p>
            <a:pPr marL="0" marR="0">
              <a:lnSpc>
                <a:spcPts val="2940"/>
              </a:lnSpc>
              <a:spcBef>
                <a:spcPts val="118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3.</a:t>
            </a:r>
            <a:r>
              <a:rPr sz="2400" spc="105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(q,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a,</a:t>
            </a:r>
            <a:r>
              <a:rPr sz="24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a) 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{(q, ε)}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439" y="1590053"/>
            <a:ext cx="3418639" cy="830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4.</a:t>
            </a:r>
            <a:r>
              <a:rPr sz="2400" spc="10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(q,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b, b) = {(q, ε)}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439" y="2108213"/>
            <a:ext cx="3449119" cy="830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5.</a:t>
            </a:r>
            <a:r>
              <a:rPr sz="2400" spc="109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(q,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0, 0) 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{(q, ε)}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439" y="2626627"/>
            <a:ext cx="3337867" cy="830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6.</a:t>
            </a:r>
            <a:r>
              <a:rPr sz="2400" spc="1019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(q,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1, 1) =</a:t>
            </a:r>
            <a:r>
              <a:rPr sz="2400" spc="-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{(q, ε)}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439" y="3144787"/>
            <a:ext cx="3304339" cy="830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7.</a:t>
            </a:r>
            <a:r>
              <a:rPr sz="2400" spc="118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(q,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(, ()</a:t>
            </a:r>
            <a:r>
              <a:rPr sz="24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= {(q, ε)}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439" y="3663277"/>
            <a:ext cx="3304339" cy="830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8.</a:t>
            </a:r>
            <a:r>
              <a:rPr sz="2400" spc="94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(q,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), ))</a:t>
            </a:r>
            <a:r>
              <a:rPr sz="24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= {(q, ε)}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439" y="4181438"/>
            <a:ext cx="3363775" cy="830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9.</a:t>
            </a:r>
            <a:r>
              <a:rPr sz="2400" spc="1019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(q,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*, *) 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{(q, ε)}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439" y="4699903"/>
            <a:ext cx="3465883" cy="830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10.</a:t>
            </a:r>
            <a:r>
              <a:rPr sz="2400" spc="-13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(q,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+, +)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{(q, ε)}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73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F20F-5431-49C0-92A5-CBA2D829CAED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5137" y="711989"/>
            <a:ext cx="5598341" cy="1322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We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construct</a:t>
            </a:r>
            <a:r>
              <a:rPr sz="24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grammar G as follows.</a:t>
            </a:r>
          </a:p>
          <a:p>
            <a:pPr marL="0" marR="0">
              <a:lnSpc>
                <a:spcPts val="2940"/>
              </a:lnSpc>
              <a:spcBef>
                <a:spcPts val="119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G</a:t>
            </a:r>
            <a:r>
              <a:rPr sz="24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=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(V, </a:t>
            </a:r>
            <a:r>
              <a:rPr sz="2400" dirty="0">
                <a:solidFill>
                  <a:srgbClr val="000000"/>
                </a:solidFill>
                <a:latin typeface="LMQNTW+Symbol"/>
                <a:cs typeface="LMQNTW+Symbol"/>
              </a:rPr>
              <a:t>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, P, S)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5137" y="1721752"/>
            <a:ext cx="6548473" cy="830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70C0"/>
                </a:solidFill>
                <a:latin typeface="Wingdings 2"/>
                <a:cs typeface="Wingdings 2"/>
              </a:rPr>
              <a:t></a:t>
            </a:r>
            <a:r>
              <a:rPr sz="2400" spc="44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V</a:t>
            </a:r>
            <a:r>
              <a:rPr sz="2400" b="1" spc="-1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= {S} </a:t>
            </a:r>
            <a:r>
              <a:rPr sz="2400" dirty="0">
                <a:solidFill>
                  <a:srgbClr val="C00000"/>
                </a:solidFill>
                <a:latin typeface="LMQNTW+Symbol"/>
                <a:cs typeface="LMQNTW+Symbol"/>
              </a:rPr>
              <a:t></a:t>
            </a:r>
            <a:r>
              <a:rPr sz="2400" spc="18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{q, z, </a:t>
            </a:r>
            <a:r>
              <a:rPr sz="2400" b="1" spc="10" dirty="0">
                <a:solidFill>
                  <a:srgbClr val="C00000"/>
                </a:solidFill>
                <a:latin typeface="Georgia"/>
                <a:cs typeface="Georgia"/>
              </a:rPr>
              <a:t>q</a:t>
            </a:r>
            <a:r>
              <a:rPr sz="2400" dirty="0">
                <a:solidFill>
                  <a:srgbClr val="C00000"/>
                </a:solidFill>
                <a:latin typeface="LMQNTW+Symbol"/>
                <a:cs typeface="LMQNTW+Symbol"/>
              </a:rPr>
              <a:t>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] | q, </a:t>
            </a:r>
            <a:r>
              <a:rPr sz="2400" b="1" spc="11" dirty="0">
                <a:solidFill>
                  <a:srgbClr val="C00000"/>
                </a:solidFill>
                <a:latin typeface="Georgia"/>
                <a:cs typeface="Georgia"/>
              </a:rPr>
              <a:t>q</a:t>
            </a:r>
            <a:r>
              <a:rPr sz="2400" dirty="0">
                <a:solidFill>
                  <a:srgbClr val="C00000"/>
                </a:solidFill>
                <a:latin typeface="LMQNTW+Symbol"/>
                <a:cs typeface="LMQNTW+Symbol"/>
              </a:rPr>
              <a:t></a:t>
            </a:r>
            <a:r>
              <a:rPr sz="2400" spc="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Q, z </a:t>
            </a:r>
            <a:r>
              <a:rPr sz="2400" dirty="0">
                <a:solidFill>
                  <a:srgbClr val="C00000"/>
                </a:solidFill>
                <a:latin typeface="LMQNTW+Symbol"/>
                <a:cs typeface="LMQNTW+Symbol"/>
              </a:rPr>
              <a:t></a:t>
            </a:r>
            <a:r>
              <a:rPr sz="2400" spc="17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spc="17" dirty="0">
                <a:solidFill>
                  <a:srgbClr val="C00000"/>
                </a:solidFill>
                <a:latin typeface="LMQNTW+Symbol"/>
                <a:cs typeface="LMQNTW+Symbol"/>
              </a:rPr>
              <a:t>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}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5137" y="2267104"/>
            <a:ext cx="7624930" cy="1169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The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productions in</a:t>
            </a:r>
            <a:r>
              <a:rPr sz="24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P are induced</a:t>
            </a:r>
            <a:r>
              <a:rPr sz="2400" spc="-3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by the</a:t>
            </a:r>
            <a:r>
              <a:rPr sz="24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moves of</a:t>
            </a:r>
          </a:p>
          <a:p>
            <a:pPr marL="0" marR="0">
              <a:lnSpc>
                <a:spcPts val="2726"/>
              </a:lnSpc>
              <a:spcBef>
                <a:spcPts val="15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PDA</a:t>
            </a:r>
            <a:r>
              <a:rPr sz="24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as follows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5137" y="3151278"/>
            <a:ext cx="1927002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70C0"/>
                </a:solidFill>
                <a:latin typeface="Wingdings 2"/>
                <a:cs typeface="Wingdings 2"/>
              </a:rPr>
              <a:t></a:t>
            </a:r>
            <a:r>
              <a:rPr sz="2400" spc="44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Rule 1: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5137" y="3669489"/>
            <a:ext cx="5887681" cy="13221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The</a:t>
            </a:r>
            <a:r>
              <a:rPr sz="2400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u="sng" dirty="0">
                <a:solidFill>
                  <a:srgbClr val="000000"/>
                </a:solidFill>
                <a:latin typeface="Georgia"/>
                <a:cs typeface="Georgia"/>
              </a:rPr>
              <a:t>S productions</a:t>
            </a:r>
            <a:r>
              <a:rPr sz="2400" u="sng" spc="-1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spc="-576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are given</a:t>
            </a:r>
            <a:r>
              <a:rPr sz="24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by</a:t>
            </a:r>
          </a:p>
          <a:p>
            <a:pPr marL="1752625" marR="0">
              <a:lnSpc>
                <a:spcPts val="2940"/>
              </a:lnSpc>
              <a:spcBef>
                <a:spcPts val="1192"/>
              </a:spcBef>
              <a:spcAft>
                <a:spcPts val="0"/>
              </a:spcAft>
            </a:pP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S </a:t>
            </a:r>
            <a:r>
              <a:rPr sz="2400" dirty="0">
                <a:solidFill>
                  <a:srgbClr val="455621"/>
                </a:solidFill>
                <a:latin typeface="QQTCCH+Wingdings"/>
                <a:cs typeface="QQTCCH+Wingdings"/>
              </a:rPr>
              <a:t></a:t>
            </a:r>
            <a:r>
              <a:rPr sz="2400" spc="12" dirty="0">
                <a:solidFill>
                  <a:srgbClr val="45562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[q</a:t>
            </a:r>
            <a:r>
              <a:rPr sz="2400" b="1" spc="515" dirty="0">
                <a:solidFill>
                  <a:srgbClr val="455621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,</a:t>
            </a:r>
            <a:r>
              <a:rPr sz="2400" b="1" spc="17" dirty="0">
                <a:solidFill>
                  <a:srgbClr val="455621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Z</a:t>
            </a:r>
            <a:r>
              <a:rPr sz="2400" b="1" spc="509" dirty="0">
                <a:solidFill>
                  <a:srgbClr val="455621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, q]</a:t>
            </a:r>
            <a:r>
              <a:rPr sz="2400" b="1" spc="21" dirty="0">
                <a:solidFill>
                  <a:srgbClr val="455621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455621"/>
                </a:solidFill>
                <a:latin typeface="LMQNTW+Symbol"/>
                <a:cs typeface="LMQNTW+Symbol"/>
              </a:rPr>
              <a:t></a:t>
            </a:r>
            <a:r>
              <a:rPr sz="2400" spc="17" dirty="0">
                <a:solidFill>
                  <a:srgbClr val="45562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q </a:t>
            </a:r>
            <a:r>
              <a:rPr sz="2400" dirty="0">
                <a:solidFill>
                  <a:srgbClr val="455621"/>
                </a:solidFill>
                <a:latin typeface="LMQNTW+Symbol"/>
                <a:cs typeface="LMQNTW+Symbol"/>
              </a:rPr>
              <a:t></a:t>
            </a:r>
            <a:r>
              <a:rPr sz="2400" spc="17" dirty="0">
                <a:solidFill>
                  <a:srgbClr val="45562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Q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52520" y="4356262"/>
            <a:ext cx="446921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455621"/>
                </a:solidFill>
                <a:latin typeface="Georgia"/>
                <a:cs typeface="Georgia"/>
              </a:rPr>
              <a:t>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684396" y="4356262"/>
            <a:ext cx="446921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455621"/>
                </a:solidFill>
                <a:latin typeface="Georgia"/>
                <a:cs typeface="Georgia"/>
              </a:rPr>
              <a:t>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74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910B1-A0E5-4FAD-8DE7-E955E610466E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7543" y="257583"/>
            <a:ext cx="1968455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70C0"/>
                </a:solidFill>
                <a:latin typeface="Wingdings 2"/>
                <a:cs typeface="Wingdings 2"/>
              </a:rPr>
              <a:t></a:t>
            </a:r>
            <a:r>
              <a:rPr sz="2400" spc="44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Rule 2: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543" y="623343"/>
            <a:ext cx="7435295" cy="153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Each</a:t>
            </a:r>
            <a:r>
              <a:rPr sz="2400" spc="-3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move erasing</a:t>
            </a:r>
            <a:r>
              <a:rPr sz="24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 pushdown</a:t>
            </a:r>
            <a:r>
              <a:rPr sz="2400" spc="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symbol</a:t>
            </a:r>
            <a:r>
              <a:rPr sz="2400" spc="3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given</a:t>
            </a:r>
            <a:r>
              <a:rPr sz="2400" spc="-2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by</a:t>
            </a:r>
          </a:p>
          <a:p>
            <a:pPr marL="0" marR="0">
              <a:lnSpc>
                <a:spcPts val="2882"/>
              </a:lnSpc>
              <a:spcBef>
                <a:spcPts val="0"/>
              </a:spcBef>
              <a:spcAft>
                <a:spcPts val="0"/>
              </a:spcAft>
            </a:pPr>
            <a:r>
              <a:rPr sz="2400" u="sng" dirty="0">
                <a:solidFill>
                  <a:srgbClr val="000000"/>
                </a:solidFill>
                <a:latin typeface="Georgia"/>
                <a:cs typeface="Georgia"/>
              </a:rPr>
              <a:t>(q</a:t>
            </a:r>
            <a:r>
              <a:rPr sz="2400" u="sng" dirty="0">
                <a:solidFill>
                  <a:srgbClr val="000000"/>
                </a:solidFill>
                <a:latin typeface="LMQNTW+Symbol"/>
                <a:cs typeface="LMQNTW+Symbol"/>
              </a:rPr>
              <a:t></a:t>
            </a:r>
            <a:r>
              <a:rPr sz="2400" u="sng" spc="-5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u="sng" dirty="0">
                <a:solidFill>
                  <a:srgbClr val="000000"/>
                </a:solidFill>
                <a:latin typeface="Georgia"/>
                <a:cs typeface="Georgia"/>
              </a:rPr>
              <a:t>, ε) </a:t>
            </a:r>
            <a:r>
              <a:rPr sz="2400" u="sng" dirty="0">
                <a:solidFill>
                  <a:srgbClr val="000000"/>
                </a:solidFill>
                <a:latin typeface="LMQNTW+Symbol"/>
                <a:cs typeface="LMQNTW+Symbol"/>
              </a:rPr>
              <a:t></a:t>
            </a:r>
            <a:r>
              <a:rPr sz="2400" u="sng" spc="-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u="sng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u="sng" dirty="0">
                <a:solidFill>
                  <a:srgbClr val="000000"/>
                </a:solidFill>
                <a:latin typeface="Georgia"/>
                <a:cs typeface="Georgia"/>
              </a:rPr>
              <a:t>(q, a, z) </a:t>
            </a:r>
            <a:r>
              <a:rPr sz="2400" spc="-576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induces</a:t>
            </a:r>
            <a:r>
              <a:rPr sz="2400" spc="55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the prod</a:t>
            </a:r>
            <a:r>
              <a:rPr sz="2400" baseline="30000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</a:p>
          <a:p>
            <a:pPr marL="2722168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[q, z, q</a:t>
            </a:r>
            <a:r>
              <a:rPr sz="2400" dirty="0">
                <a:solidFill>
                  <a:srgbClr val="455621"/>
                </a:solidFill>
                <a:latin typeface="LMQNTW+Symbol"/>
                <a:cs typeface="LMQNTW+Symbol"/>
              </a:rPr>
              <a:t>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]</a:t>
            </a:r>
            <a:r>
              <a:rPr sz="2400" b="1" spc="10" dirty="0">
                <a:solidFill>
                  <a:srgbClr val="455621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455621"/>
                </a:solidFill>
                <a:latin typeface="QQTCCH+Wingdings"/>
                <a:cs typeface="QQTCCH+Wingdings"/>
              </a:rPr>
              <a:t></a:t>
            </a:r>
            <a:r>
              <a:rPr sz="2400" spc="12" dirty="0">
                <a:solidFill>
                  <a:srgbClr val="45562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7543" y="2086739"/>
            <a:ext cx="1968952" cy="803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70C0"/>
                </a:solidFill>
                <a:latin typeface="Wingdings 2"/>
                <a:cs typeface="Wingdings 2"/>
              </a:rPr>
              <a:t></a:t>
            </a:r>
            <a:r>
              <a:rPr sz="2400" spc="44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Rule 3: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7543" y="2452778"/>
            <a:ext cx="8129778" cy="1169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Each</a:t>
            </a:r>
            <a:r>
              <a:rPr sz="2400" spc="-3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move not</a:t>
            </a:r>
            <a:r>
              <a:rPr sz="24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erasing a pushdown</a:t>
            </a:r>
            <a:r>
              <a:rPr sz="2400" spc="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symbol</a:t>
            </a:r>
            <a:r>
              <a:rPr sz="2400" spc="1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given</a:t>
            </a:r>
            <a:r>
              <a:rPr sz="2400" spc="-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by</a:t>
            </a:r>
          </a:p>
          <a:p>
            <a:pPr marL="0" marR="0">
              <a:lnSpc>
                <a:spcPts val="2880"/>
              </a:lnSpc>
              <a:spcBef>
                <a:spcPts val="0"/>
              </a:spcBef>
              <a:spcAft>
                <a:spcPts val="0"/>
              </a:spcAft>
            </a:pPr>
            <a:r>
              <a:rPr sz="2400" u="sng" dirty="0">
                <a:solidFill>
                  <a:srgbClr val="000000"/>
                </a:solidFill>
                <a:latin typeface="Georgia"/>
                <a:cs typeface="Georgia"/>
              </a:rPr>
              <a:t>(q</a:t>
            </a:r>
            <a:r>
              <a:rPr sz="2400" spc="10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u="sng" dirty="0">
                <a:solidFill>
                  <a:srgbClr val="000000"/>
                </a:solidFill>
                <a:latin typeface="Georgia"/>
                <a:cs typeface="Georgia"/>
              </a:rPr>
              <a:t>,</a:t>
            </a:r>
            <a:r>
              <a:rPr sz="2400" u="sng" spc="-14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u="sng" dirty="0">
                <a:solidFill>
                  <a:srgbClr val="000000"/>
                </a:solidFill>
                <a:latin typeface="Georgia"/>
                <a:cs typeface="Georgia"/>
              </a:rPr>
              <a:t>z</a:t>
            </a:r>
            <a:r>
              <a:rPr sz="2400" spc="10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u="sng" dirty="0">
                <a:solidFill>
                  <a:srgbClr val="000000"/>
                </a:solidFill>
                <a:latin typeface="Georgia"/>
                <a:cs typeface="Georgia"/>
              </a:rPr>
              <a:t>z</a:t>
            </a:r>
            <a:r>
              <a:rPr sz="2400" spc="3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u="sng" dirty="0">
                <a:solidFill>
                  <a:srgbClr val="000000"/>
                </a:solidFill>
                <a:latin typeface="Georgia"/>
                <a:cs typeface="Georgia"/>
              </a:rPr>
              <a:t> … z</a:t>
            </a:r>
            <a:r>
              <a:rPr sz="2400" spc="827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u="sng" dirty="0">
                <a:solidFill>
                  <a:srgbClr val="000000"/>
                </a:solidFill>
                <a:latin typeface="Georgia"/>
                <a:cs typeface="Georgia"/>
              </a:rPr>
              <a:t>) </a:t>
            </a:r>
            <a:r>
              <a:rPr sz="2400" u="sng" dirty="0">
                <a:solidFill>
                  <a:srgbClr val="000000"/>
                </a:solidFill>
                <a:latin typeface="LMQNTW+Symbol"/>
                <a:cs typeface="LMQNTW+Symbol"/>
              </a:rPr>
              <a:t></a:t>
            </a:r>
            <a:r>
              <a:rPr sz="2400" u="sng" spc="-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u="sng" spc="-10" dirty="0">
                <a:solidFill>
                  <a:srgbClr val="000000"/>
                </a:solidFill>
                <a:latin typeface="LMQNTW+Symbol"/>
                <a:cs typeface="LMQNTW+Symbol"/>
              </a:rPr>
              <a:t></a:t>
            </a:r>
            <a:r>
              <a:rPr sz="2400" u="sng" dirty="0">
                <a:solidFill>
                  <a:srgbClr val="000000"/>
                </a:solidFill>
                <a:latin typeface="Georgia"/>
                <a:cs typeface="Georgia"/>
              </a:rPr>
              <a:t>(q, a, z)</a:t>
            </a:r>
            <a:r>
              <a:rPr sz="2400" u="sng" spc="-1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spc="-57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induces</a:t>
            </a:r>
            <a:r>
              <a:rPr sz="2400" spc="-2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many prod</a:t>
            </a:r>
            <a:r>
              <a:rPr sz="2400" baseline="29999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s of the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2531" y="2986381"/>
            <a:ext cx="1016954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7"/>
              </a:lnSpc>
              <a:spcBef>
                <a:spcPts val="0"/>
              </a:spcBef>
              <a:spcAft>
                <a:spcPts val="0"/>
              </a:spcAft>
            </a:pPr>
            <a:r>
              <a:rPr sz="1600" u="sng" dirty="0">
                <a:solidFill>
                  <a:srgbClr val="000000"/>
                </a:solidFill>
                <a:latin typeface="Georgia"/>
                <a:cs typeface="Georgia"/>
              </a:rPr>
              <a:t>1</a:t>
            </a:r>
            <a:r>
              <a:rPr sz="1600" spc="189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1600" u="sng" dirty="0">
                <a:solidFill>
                  <a:srgbClr val="000000"/>
                </a:solidFill>
                <a:latin typeface="Georgia"/>
                <a:cs typeface="Georgia"/>
              </a:rPr>
              <a:t>1</a:t>
            </a:r>
            <a:r>
              <a:rPr sz="1600" spc="67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1600" u="sng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31848" y="2986381"/>
            <a:ext cx="483343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7"/>
              </a:lnSpc>
              <a:spcBef>
                <a:spcPts val="0"/>
              </a:spcBef>
              <a:spcAft>
                <a:spcPts val="0"/>
              </a:spcAft>
            </a:pPr>
            <a:r>
              <a:rPr sz="1600" u="sng" dirty="0">
                <a:solidFill>
                  <a:srgbClr val="000000"/>
                </a:solidFill>
                <a:latin typeface="Georgia"/>
                <a:cs typeface="Georgia"/>
              </a:rPr>
              <a:t>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7543" y="3157615"/>
            <a:ext cx="8158231" cy="830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following form where</a:t>
            </a:r>
            <a:r>
              <a:rPr sz="2400" spc="28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q</a:t>
            </a:r>
            <a:r>
              <a:rPr sz="2400" dirty="0">
                <a:solidFill>
                  <a:srgbClr val="000000"/>
                </a:solidFill>
                <a:latin typeface="LMQNTW+Symbol"/>
                <a:cs typeface="LMQNTW+Symbol"/>
              </a:rPr>
              <a:t>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,</a:t>
            </a:r>
            <a:r>
              <a:rPr sz="2400" spc="-23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q</a:t>
            </a:r>
            <a:r>
              <a:rPr sz="2400" spc="309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, …, q</a:t>
            </a:r>
            <a:r>
              <a:rPr sz="2400" spc="1402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can</a:t>
            </a:r>
            <a:r>
              <a:rPr sz="2400" spc="-1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be</a:t>
            </a:r>
            <a:r>
              <a:rPr sz="240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any state in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830065" y="3352861"/>
            <a:ext cx="418022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71314" y="3352861"/>
            <a:ext cx="483343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Georgia"/>
                <a:cs typeface="Georgia"/>
              </a:rPr>
              <a:t>m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07543" y="3550312"/>
            <a:ext cx="684014" cy="8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Georgia"/>
                <a:cs typeface="Georgia"/>
              </a:rPr>
              <a:t>Q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53263" y="4255199"/>
            <a:ext cx="8337069" cy="830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[q, z, q</a:t>
            </a:r>
            <a:r>
              <a:rPr sz="2400" dirty="0">
                <a:solidFill>
                  <a:srgbClr val="455621"/>
                </a:solidFill>
                <a:latin typeface="LMQNTW+Symbol"/>
                <a:cs typeface="LMQNTW+Symbol"/>
              </a:rPr>
              <a:t>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]</a:t>
            </a:r>
            <a:r>
              <a:rPr sz="2400" b="1" spc="11" dirty="0">
                <a:solidFill>
                  <a:srgbClr val="455621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455621"/>
                </a:solidFill>
                <a:latin typeface="QQTCCH+Wingdings"/>
                <a:cs typeface="QQTCCH+Wingdings"/>
              </a:rPr>
              <a:t></a:t>
            </a:r>
            <a:r>
              <a:rPr sz="2400" spc="12" dirty="0">
                <a:solidFill>
                  <a:srgbClr val="45562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a [q</a:t>
            </a:r>
            <a:r>
              <a:rPr sz="2400" b="1" spc="169" dirty="0">
                <a:solidFill>
                  <a:srgbClr val="455621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,</a:t>
            </a:r>
            <a:r>
              <a:rPr sz="2400" b="1" spc="17" dirty="0">
                <a:solidFill>
                  <a:srgbClr val="455621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z</a:t>
            </a:r>
            <a:r>
              <a:rPr sz="2400" b="1" spc="172" dirty="0">
                <a:solidFill>
                  <a:srgbClr val="455621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, q</a:t>
            </a:r>
            <a:r>
              <a:rPr sz="2400" b="1" spc="395" dirty="0">
                <a:solidFill>
                  <a:srgbClr val="455621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]</a:t>
            </a:r>
            <a:r>
              <a:rPr sz="2400" b="1" spc="20" dirty="0">
                <a:solidFill>
                  <a:srgbClr val="455621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[q</a:t>
            </a:r>
            <a:r>
              <a:rPr sz="2400" b="1" spc="386" dirty="0">
                <a:solidFill>
                  <a:srgbClr val="455621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, z</a:t>
            </a:r>
            <a:r>
              <a:rPr sz="2400" b="1" spc="388" dirty="0">
                <a:solidFill>
                  <a:srgbClr val="455621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,</a:t>
            </a:r>
            <a:r>
              <a:rPr sz="2400" b="1" spc="17" dirty="0">
                <a:solidFill>
                  <a:srgbClr val="455621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q</a:t>
            </a:r>
            <a:r>
              <a:rPr sz="2400" b="1" spc="393" dirty="0">
                <a:solidFill>
                  <a:srgbClr val="455621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] … [q</a:t>
            </a:r>
            <a:r>
              <a:rPr sz="2400" b="1" spc="1014" dirty="0">
                <a:solidFill>
                  <a:srgbClr val="455621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,</a:t>
            </a:r>
            <a:r>
              <a:rPr sz="2400" b="1" spc="18" dirty="0">
                <a:solidFill>
                  <a:srgbClr val="455621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z</a:t>
            </a:r>
            <a:r>
              <a:rPr sz="2400" b="1" spc="1010" dirty="0">
                <a:solidFill>
                  <a:srgbClr val="455621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,</a:t>
            </a:r>
            <a:r>
              <a:rPr sz="2400" b="1" spc="17" dirty="0">
                <a:solidFill>
                  <a:srgbClr val="455621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q</a:t>
            </a:r>
            <a:r>
              <a:rPr sz="2400" dirty="0">
                <a:solidFill>
                  <a:srgbClr val="455621"/>
                </a:solidFill>
                <a:latin typeface="LMQNTW+Symbol"/>
                <a:cs typeface="LMQNTW+Symbol"/>
              </a:rPr>
              <a:t></a:t>
            </a:r>
            <a:r>
              <a:rPr sz="2400" b="1" dirty="0">
                <a:solidFill>
                  <a:srgbClr val="455621"/>
                </a:solidFill>
                <a:latin typeface="Georgia"/>
                <a:cs typeface="Georgia"/>
              </a:rPr>
              <a:t>]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660904" y="4450445"/>
            <a:ext cx="404067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455621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099816" y="4450445"/>
            <a:ext cx="404067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455621"/>
                </a:solidFill>
                <a:latin typeface="Georgia"/>
                <a:cs typeface="Georgia"/>
              </a:rPr>
              <a:t>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575303" y="4450445"/>
            <a:ext cx="431779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455621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252214" y="4450445"/>
            <a:ext cx="431779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455621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717034" y="4450445"/>
            <a:ext cx="431779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455621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221478" y="4450445"/>
            <a:ext cx="431383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455621"/>
                </a:solidFill>
                <a:latin typeface="Georgia"/>
                <a:cs typeface="Georgia"/>
              </a:rPr>
              <a:t>3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261227" y="4450445"/>
            <a:ext cx="510659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455621"/>
                </a:solidFill>
                <a:latin typeface="Georgia"/>
                <a:cs typeface="Georgia"/>
              </a:rPr>
              <a:t>m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806818" y="4450445"/>
            <a:ext cx="510659" cy="5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455621"/>
                </a:solidFill>
                <a:latin typeface="Georgia"/>
                <a:cs typeface="Georgia"/>
              </a:rPr>
              <a:t>m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758428" y="4738518"/>
            <a:ext cx="445465" cy="47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FFFFFF"/>
                </a:solidFill>
                <a:latin typeface="CODPPL+3"/>
                <a:cs typeface="CODPPL+3"/>
              </a:rPr>
              <a:t>75</a:t>
            </a:r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7924-70F9-46EA-8453-1FD81F7FA6EE}" type="datetime1">
              <a:rPr lang="en-US" smtClean="0"/>
              <a:t>5/31/2021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21242</TotalTime>
  <Words>8575</Words>
  <Application>Microsoft Office PowerPoint</Application>
  <PresentationFormat>On-screen Show (16:9)</PresentationFormat>
  <Paragraphs>1612</Paragraphs>
  <Slides>108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33" baseType="lpstr">
      <vt:lpstr>EIREWS+1</vt:lpstr>
      <vt:lpstr>Cambria Math</vt:lpstr>
      <vt:lpstr>Edwardian Script ITC</vt:lpstr>
      <vt:lpstr>Consolas</vt:lpstr>
      <vt:lpstr>Times New Roman</vt:lpstr>
      <vt:lpstr>Georgia</vt:lpstr>
      <vt:lpstr>CODPPL+3</vt:lpstr>
      <vt:lpstr>Wingdings 3</vt:lpstr>
      <vt:lpstr>Book Antiqua</vt:lpstr>
      <vt:lpstr>LMQNTW+Symbol</vt:lpstr>
      <vt:lpstr>Arial</vt:lpstr>
      <vt:lpstr>Menlo</vt:lpstr>
      <vt:lpstr>Wingdings 2</vt:lpstr>
      <vt:lpstr>Constantia</vt:lpstr>
      <vt:lpstr>Comic Sans MS</vt:lpstr>
      <vt:lpstr>Cambria</vt:lpstr>
      <vt:lpstr>Open Sans</vt:lpstr>
      <vt:lpstr>Calibri</vt:lpstr>
      <vt:lpstr>FATKBA+Arial Rounded MT Bold</vt:lpstr>
      <vt:lpstr>Brush Script MT</vt:lpstr>
      <vt:lpstr>MT Extra</vt:lpstr>
      <vt:lpstr>QQTCCH+Wingdings</vt:lpstr>
      <vt:lpstr>Courier New</vt:lpstr>
      <vt:lpstr>Theme Office</vt:lpstr>
      <vt:lpstr>Equation</vt:lpstr>
      <vt:lpstr>PowerPoint Presentation</vt:lpstr>
      <vt:lpstr>PowerPoint Presentation</vt:lpstr>
      <vt:lpstr>PowerPoint Presentation</vt:lpstr>
      <vt:lpstr>A Grammar is the collection of 4-tuple i.e.  G = (VN , Σ, P, S) where: VN: Set of  Variables;     Σ: Set of Terminals P: Production Rule;     S: Start Symbol  VN ={&lt;Sentence&gt;,&lt;noun&gt;,&lt;verb&gt;,&lt;adverb&gt;} Σ={sandeep, hari, read, quickly} S=&lt;Sentence&gt; &lt;Sentence&gt;       &lt;noun&gt;&lt;verb&gt;&lt;adverb&gt; &lt;noun&gt;  Sandeep, hari &lt;verb&gt;         read &lt;adverb&gt;          quickly </vt:lpstr>
      <vt:lpstr>Validation Rules: 1. If S-&gt;BC is a given production, it means we can replace S by BC but can not replace BC by S. [Reverse substitution is not possible] 2. If S-&gt;BC is a given production, it is not necessary that BC-&gt;S is a production. [No inverse operation is permitted]</vt:lpstr>
      <vt:lpstr>PowerPoint Presentation</vt:lpstr>
      <vt:lpstr>PowerPoint Presentation</vt:lpstr>
      <vt:lpstr>Chomsky Classification on Grammar</vt:lpstr>
      <vt:lpstr>PowerPoint Presentation</vt:lpstr>
      <vt:lpstr>Type-2 grammars generate context-free languages. The productions must be in the form A → α, where A ∈ VN  (Non terminal) and  α ∈ (VN U )*  It should be type1    Type-3 grammars generate regular languages. Type-3 grammars must have a single non-terminal on the left-hand side and a right-hand side consisting of a single terminal or single terminal followed by a single non-terminal. The productions must be in the form X → a or X → aY where X, Y ∈ VN (Non terminal) and a ∈   (Terminal)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Let G be the grammar S-&gt;0B|1A,  A-&gt;0|0S|1AA,  B-&gt;1|1S|0BB. For the string 00110101, find: a) LMD         b) RMD        c) Derivation Tree or Parse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hp</dc:creator>
  <cp:lastModifiedBy>hp</cp:lastModifiedBy>
  <cp:revision>205</cp:revision>
  <dcterms:modified xsi:type="dcterms:W3CDTF">2021-05-31T06:23:23Z</dcterms:modified>
</cp:coreProperties>
</file>